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69"/>
  </p:notesMasterIdLst>
  <p:sldIdLst>
    <p:sldId id="256" r:id="rId2"/>
    <p:sldId id="257" r:id="rId3"/>
    <p:sldId id="258" r:id="rId4"/>
    <p:sldId id="282" r:id="rId5"/>
    <p:sldId id="283"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9" r:id="rId19"/>
    <p:sldId id="308"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4" r:id="rId34"/>
    <p:sldId id="325" r:id="rId35"/>
    <p:sldId id="326" r:id="rId36"/>
    <p:sldId id="327" r:id="rId37"/>
    <p:sldId id="328" r:id="rId38"/>
    <p:sldId id="329" r:id="rId39"/>
    <p:sldId id="330" r:id="rId40"/>
    <p:sldId id="331" r:id="rId41"/>
    <p:sldId id="332" r:id="rId42"/>
    <p:sldId id="333" r:id="rId43"/>
    <p:sldId id="334" r:id="rId44"/>
    <p:sldId id="336" r:id="rId45"/>
    <p:sldId id="337" r:id="rId46"/>
    <p:sldId id="338" r:id="rId47"/>
    <p:sldId id="339" r:id="rId48"/>
    <p:sldId id="340" r:id="rId49"/>
    <p:sldId id="341" r:id="rId50"/>
    <p:sldId id="342" r:id="rId51"/>
    <p:sldId id="343" r:id="rId52"/>
    <p:sldId id="344" r:id="rId53"/>
    <p:sldId id="345" r:id="rId54"/>
    <p:sldId id="347" r:id="rId55"/>
    <p:sldId id="348" r:id="rId56"/>
    <p:sldId id="357" r:id="rId57"/>
    <p:sldId id="350" r:id="rId58"/>
    <p:sldId id="351" r:id="rId59"/>
    <p:sldId id="352" r:id="rId60"/>
    <p:sldId id="353" r:id="rId61"/>
    <p:sldId id="354" r:id="rId62"/>
    <p:sldId id="355" r:id="rId63"/>
    <p:sldId id="356" r:id="rId64"/>
    <p:sldId id="358" r:id="rId65"/>
    <p:sldId id="359" r:id="rId66"/>
    <p:sldId id="360" r:id="rId67"/>
    <p:sldId id="36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Kazemi" initials="SK" lastIdx="1" clrIdx="0">
    <p:extLst>
      <p:ext uri="{19B8F6BF-5375-455C-9EA6-DF929625EA0E}">
        <p15:presenceInfo xmlns:p15="http://schemas.microsoft.com/office/powerpoint/2012/main" userId="dcdb5938009b21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126" autoAdjust="0"/>
  </p:normalViewPr>
  <p:slideViewPr>
    <p:cSldViewPr snapToGrid="0">
      <p:cViewPr varScale="1">
        <p:scale>
          <a:sx n="63" d="100"/>
          <a:sy n="63" d="100"/>
        </p:scale>
        <p:origin x="93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6.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00A6B-EE94-47F5-BD65-3C6B3EA6CD31}" type="datetimeFigureOut">
              <a:rPr lang="en-US" smtClean="0"/>
              <a:t>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209A-5C87-42F2-8069-F6C9540DFEF7}" type="slidenum">
              <a:rPr lang="en-US" smtClean="0"/>
              <a:t>‹#›</a:t>
            </a:fld>
            <a:endParaRPr lang="en-US"/>
          </a:p>
        </p:txBody>
      </p:sp>
    </p:spTree>
    <p:extLst>
      <p:ext uri="{BB962C8B-B14F-4D97-AF65-F5344CB8AC3E}">
        <p14:creationId xmlns:p14="http://schemas.microsoft.com/office/powerpoint/2010/main" val="68221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391851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113697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a:p>
        </p:txBody>
      </p:sp>
    </p:spTree>
    <p:extLst>
      <p:ext uri="{BB962C8B-B14F-4D97-AF65-F5344CB8AC3E}">
        <p14:creationId xmlns:p14="http://schemas.microsoft.com/office/powerpoint/2010/main" val="3165716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30156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229110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3613818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20</a:t>
            </a:fld>
            <a:endParaRPr lang="en-US"/>
          </a:p>
        </p:txBody>
      </p:sp>
    </p:spTree>
    <p:extLst>
      <p:ext uri="{BB962C8B-B14F-4D97-AF65-F5344CB8AC3E}">
        <p14:creationId xmlns:p14="http://schemas.microsoft.com/office/powerpoint/2010/main" val="423243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21</a:t>
            </a:fld>
            <a:endParaRPr lang="en-US"/>
          </a:p>
        </p:txBody>
      </p:sp>
    </p:spTree>
    <p:extLst>
      <p:ext uri="{BB962C8B-B14F-4D97-AF65-F5344CB8AC3E}">
        <p14:creationId xmlns:p14="http://schemas.microsoft.com/office/powerpoint/2010/main" val="232498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22</a:t>
            </a:fld>
            <a:endParaRPr lang="en-US"/>
          </a:p>
        </p:txBody>
      </p:sp>
    </p:spTree>
    <p:extLst>
      <p:ext uri="{BB962C8B-B14F-4D97-AF65-F5344CB8AC3E}">
        <p14:creationId xmlns:p14="http://schemas.microsoft.com/office/powerpoint/2010/main" val="269094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23</a:t>
            </a:fld>
            <a:endParaRPr lang="en-US"/>
          </a:p>
        </p:txBody>
      </p:sp>
    </p:spTree>
    <p:extLst>
      <p:ext uri="{BB962C8B-B14F-4D97-AF65-F5344CB8AC3E}">
        <p14:creationId xmlns:p14="http://schemas.microsoft.com/office/powerpoint/2010/main" val="408215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25</a:t>
            </a:fld>
            <a:endParaRPr lang="en-US"/>
          </a:p>
        </p:txBody>
      </p:sp>
    </p:spTree>
    <p:extLst>
      <p:ext uri="{BB962C8B-B14F-4D97-AF65-F5344CB8AC3E}">
        <p14:creationId xmlns:p14="http://schemas.microsoft.com/office/powerpoint/2010/main" val="36405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very different ways of storing information—known as analog and digital. It sounds like quite an abstract idea, but it's really very simple. Suppose you take an old-fashioned photograph of someone with a film camera. The camera captures light streaming in through the shutter at the front as a pattern of light and dark areas on chemically treated plastic. The scene you're photographing is converted into a kind of instant, chemical painting—an "analogy" of what you're looking at. That's why we say this is an analog way of storing information. But if you take a photograph of exactly the same scene with a digital camera, the camera stores a very different record. Instead of saving a recognizable pattern of light and dark, it converts the light and dark areas into numbers and stores those instead. Storing a numerical, coded version of something is known as digital.</a:t>
            </a:r>
          </a:p>
          <a:p>
            <a:endParaRPr lang="en-US" dirty="0" smtClean="0"/>
          </a:p>
          <a:p>
            <a:r>
              <a:rPr lang="en-US" dirty="0" smtClean="0"/>
              <a:t>Electronic equipment generally works on information in either analog or digital format. In an old-fashioned transistor radio, broadcast signals enter the radio's circuitry via the antenna sticking out of the case. These are analog signals: they are radio waves, traveling through the air from a distant radio transmitter, that vibrate up and down in a pattern that corresponds exactly to the words and music they carry. So loud rock music means bigger signals than quiet classical music. The radio keeps the signals in analog form as it receives them, boosts them, and turns them back into sounds you can hear. But in a modern digital radio, things happen in a different way. First, the signals travel in digital format—as coded numbers. When they arrive at your radio, the numbers are converted back into sound signals. It's a very different way of processing information and it has both advantages and disadvantages. Generally, most modern forms of electronic equipment (including computers, cell phones, digital cameras, digital radios, hearing aids, and televisions) use digital electronics.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939016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26</a:t>
            </a:fld>
            <a:endParaRPr lang="en-US"/>
          </a:p>
        </p:txBody>
      </p:sp>
    </p:spTree>
    <p:extLst>
      <p:ext uri="{BB962C8B-B14F-4D97-AF65-F5344CB8AC3E}">
        <p14:creationId xmlns:p14="http://schemas.microsoft.com/office/powerpoint/2010/main" val="300978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27</a:t>
            </a:fld>
            <a:endParaRPr lang="en-US"/>
          </a:p>
        </p:txBody>
      </p:sp>
    </p:spTree>
    <p:extLst>
      <p:ext uri="{BB962C8B-B14F-4D97-AF65-F5344CB8AC3E}">
        <p14:creationId xmlns:p14="http://schemas.microsoft.com/office/powerpoint/2010/main" val="124156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28</a:t>
            </a:fld>
            <a:endParaRPr lang="en-US"/>
          </a:p>
        </p:txBody>
      </p:sp>
    </p:spTree>
    <p:extLst>
      <p:ext uri="{BB962C8B-B14F-4D97-AF65-F5344CB8AC3E}">
        <p14:creationId xmlns:p14="http://schemas.microsoft.com/office/powerpoint/2010/main" val="146128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29</a:t>
            </a:fld>
            <a:endParaRPr lang="en-US"/>
          </a:p>
        </p:txBody>
      </p:sp>
    </p:spTree>
    <p:extLst>
      <p:ext uri="{BB962C8B-B14F-4D97-AF65-F5344CB8AC3E}">
        <p14:creationId xmlns:p14="http://schemas.microsoft.com/office/powerpoint/2010/main" val="50461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30</a:t>
            </a:fld>
            <a:endParaRPr lang="en-US"/>
          </a:p>
        </p:txBody>
      </p:sp>
    </p:spTree>
    <p:extLst>
      <p:ext uri="{BB962C8B-B14F-4D97-AF65-F5344CB8AC3E}">
        <p14:creationId xmlns:p14="http://schemas.microsoft.com/office/powerpoint/2010/main" val="322257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earn a chance to win a prize, respondents needed to answer a few more questions beyond ranking. When asked about the key criteria for selecting a hacker SBC, our 1,705 respondents were very consistent with last year’s choices. High-quality open source software again led the list, followed by community ecosystem and networking and wireless I/O.</a:t>
            </a:r>
          </a:p>
          <a:p>
            <a:endParaRPr lang="en-US" dirty="0" smtClean="0"/>
          </a:p>
          <a:p>
            <a:r>
              <a:rPr lang="en-US" dirty="0" smtClean="0"/>
              <a:t>Open source hardware support ranked fourth, bumping memory and storage farther down the list. Other answers were also ranked much like last year, with standard I/O ports outranking media connections in priority.</a:t>
            </a:r>
          </a:p>
          <a:p>
            <a:endParaRPr lang="en-US" dirty="0" smtClean="0"/>
          </a:p>
          <a:p>
            <a:r>
              <a:rPr lang="en-US" dirty="0" smtClean="0"/>
              <a:t>Choices for intended applications were also very consistent with previous years. Home automation was again the clear winner, followed by education, which jumped from fourth to second place. This was followed by home multimedia and special function servers.</a:t>
            </a:r>
          </a:p>
          <a:p>
            <a:endParaRPr lang="en-US" dirty="0" smtClean="0"/>
          </a:p>
          <a:p>
            <a:r>
              <a:rPr lang="en-US" dirty="0" smtClean="0"/>
              <a:t>In a separate question about more general usage categories, the maker/hobbyist segment increased to 63 percent, and education rose to 9 percent. Those who considered themselves commercial developers dropped sharply from about 22 percent to 14 percent.</a:t>
            </a:r>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31</a:t>
            </a:fld>
            <a:endParaRPr lang="en-US"/>
          </a:p>
        </p:txBody>
      </p:sp>
    </p:spTree>
    <p:extLst>
      <p:ext uri="{BB962C8B-B14F-4D97-AF65-F5344CB8AC3E}">
        <p14:creationId xmlns:p14="http://schemas.microsoft.com/office/powerpoint/2010/main" val="159369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Raspberry Pi’s success came despite the fact that it offers some of the weakest open source hardware support in terms of open specifications. This, however, matches up with our survey responses about buying criteria, which ranks open source software support and community over open hardware support (see farther below).</a:t>
            </a:r>
            <a:br>
              <a:rPr lang="en-US" dirty="0" smtClean="0"/>
            </a:br>
            <a:r>
              <a:rPr lang="en-US" dirty="0" smtClean="0"/>
              <a:t/>
            </a:r>
            <a:br>
              <a:rPr lang="en-US" dirty="0" smtClean="0"/>
            </a:br>
            <a:r>
              <a:rPr lang="en-US" dirty="0" smtClean="0"/>
              <a:t>Note that by “votes” we are referring to </a:t>
            </a:r>
            <a:r>
              <a:rPr lang="en-US" dirty="0" err="1" smtClean="0"/>
              <a:t>Borda</a:t>
            </a:r>
            <a:r>
              <a:rPr lang="en-US" dirty="0" smtClean="0"/>
              <a:t> rankings that combine 1st, 2nd, and 3rd choice rankings (see the detailed list of votes here). Farther below, we also look at how the picture changes when looking only at respondents’ first choices. (Yes, the </a:t>
            </a:r>
            <a:r>
              <a:rPr lang="en-US" dirty="0" err="1" smtClean="0"/>
              <a:t>RPi</a:t>
            </a:r>
            <a:r>
              <a:rPr lang="en-US" dirty="0" smtClean="0"/>
              <a:t> 3 wins again, and by a 7-to-1 margin instead of 4-to-1.)</a:t>
            </a:r>
          </a:p>
          <a:p>
            <a:endParaRPr lang="en-US" dirty="0" smtClean="0"/>
          </a:p>
          <a:p>
            <a:r>
              <a:rPr lang="en-US" dirty="0" smtClean="0"/>
              <a:t>A Raspberry Pi SBC has won in all four of our annual surveys, but never by such a high margin. In our 2016 survey with 81 boards, the same </a:t>
            </a:r>
            <a:r>
              <a:rPr lang="en-US" dirty="0" err="1" smtClean="0"/>
              <a:t>RPi</a:t>
            </a:r>
            <a:r>
              <a:rPr lang="en-US" dirty="0" smtClean="0"/>
              <a:t> 3 out-scored the second-ranked Odroid-C2 by only 387 to 227, and in the 2015 vote with a choice of 53 SBCs, the top-ranked Raspberry Pi 2 beat the </a:t>
            </a:r>
            <a:r>
              <a:rPr lang="en-US" dirty="0" err="1" smtClean="0"/>
              <a:t>BeagleBone</a:t>
            </a:r>
            <a:r>
              <a:rPr lang="en-US" dirty="0" smtClean="0"/>
              <a:t> Black by 2,455 votes. Back in the 2014 survey, with 32 boards, the original Raspberry Pi Model B beat the </a:t>
            </a:r>
            <a:r>
              <a:rPr lang="en-US" dirty="0" err="1" smtClean="0"/>
              <a:t>BeagleBone</a:t>
            </a:r>
            <a:r>
              <a:rPr lang="en-US" dirty="0" smtClean="0"/>
              <a:t> Black by 1,136 to 814.</a:t>
            </a:r>
          </a:p>
          <a:p>
            <a:endParaRPr lang="en-US" dirty="0" smtClean="0"/>
          </a:p>
          <a:p>
            <a:r>
              <a:rPr lang="en-US" dirty="0" smtClean="0"/>
              <a:t>Not only did the Raspberry Pi boards run the table, but they appear to have slowed the momentum of dozens of pseudo clones that offer a Raspberry Pi like 40-pin expansion connector claimed to support </a:t>
            </a:r>
            <a:r>
              <a:rPr lang="en-US" dirty="0" err="1" smtClean="0"/>
              <a:t>RPi</a:t>
            </a:r>
            <a:r>
              <a:rPr lang="en-US" dirty="0" smtClean="0"/>
              <a:t> add-on boards. Only one 40-pin model from a third party — the Odroid-C2 — ranked in the top 10, and it fell from 2nd to 7th place. Fourth place after the Raspberry Pi models went to the Odroid-XU4, an </a:t>
            </a:r>
            <a:r>
              <a:rPr lang="en-US" dirty="0" err="1" smtClean="0"/>
              <a:t>octa</a:t>
            </a:r>
            <a:r>
              <a:rPr lang="en-US" dirty="0" smtClean="0"/>
              <a:t>-core </a:t>
            </a:r>
            <a:r>
              <a:rPr lang="en-US" dirty="0" err="1" smtClean="0"/>
              <a:t>Exynos</a:t>
            </a:r>
            <a:r>
              <a:rPr lang="en-US" dirty="0" smtClean="0"/>
              <a:t> based SBC, which lacks a Pi connector, but recently received a major price cut to $59.</a:t>
            </a:r>
          </a:p>
          <a:p>
            <a:endParaRPr lang="en-US" dirty="0" smtClean="0"/>
          </a:p>
          <a:p>
            <a:r>
              <a:rPr lang="en-US" dirty="0" smtClean="0"/>
              <a:t>Several </a:t>
            </a:r>
            <a:r>
              <a:rPr lang="en-US" dirty="0" err="1" smtClean="0"/>
              <a:t>RPi</a:t>
            </a:r>
            <a:r>
              <a:rPr lang="en-US" dirty="0" smtClean="0"/>
              <a:t>-compatible boards appeared in the top 20, and they performed well overall, but they were less dominating compared to last year. Respondents appeared to focus as much on the quality and scope of the community projects — and especially their software support — than on specific SBC models.</a:t>
            </a:r>
          </a:p>
          <a:p>
            <a:endParaRPr lang="en-US" dirty="0" smtClean="0"/>
          </a:p>
          <a:p>
            <a:r>
              <a:rPr lang="en-US" dirty="0" smtClean="0"/>
              <a:t>The Banana Pi pseudo clones — both from </a:t>
            </a:r>
            <a:r>
              <a:rPr lang="en-US" dirty="0" err="1" smtClean="0"/>
              <a:t>SinoVoip</a:t>
            </a:r>
            <a:r>
              <a:rPr lang="en-US" dirty="0" smtClean="0"/>
              <a:t> and </a:t>
            </a:r>
            <a:r>
              <a:rPr lang="en-US" dirty="0" err="1" smtClean="0"/>
              <a:t>LeMaker</a:t>
            </a:r>
            <a:r>
              <a:rPr lang="en-US" dirty="0" smtClean="0"/>
              <a:t> — outshone Shenzhen </a:t>
            </a:r>
            <a:r>
              <a:rPr lang="en-US" dirty="0" err="1" smtClean="0"/>
              <a:t>Xunlong’s</a:t>
            </a:r>
            <a:r>
              <a:rPr lang="en-US" dirty="0" smtClean="0"/>
              <a:t> Orange Pi boards, the most popular of which was the 28th ranked Orange Pi Zero. Yet the Orange Pi boards outshone </a:t>
            </a:r>
            <a:r>
              <a:rPr lang="en-US" dirty="0" err="1" smtClean="0"/>
              <a:t>FriendlyElec’s</a:t>
            </a:r>
            <a:r>
              <a:rPr lang="en-US" dirty="0" smtClean="0"/>
              <a:t> </a:t>
            </a:r>
            <a:r>
              <a:rPr lang="en-US" dirty="0" err="1" smtClean="0"/>
              <a:t>NanoPi</a:t>
            </a:r>
            <a:r>
              <a:rPr lang="en-US" dirty="0" smtClean="0"/>
              <a:t> boards, which scored a high with its similarly minimalist, dirt-cheap </a:t>
            </a:r>
            <a:r>
              <a:rPr lang="en-US" dirty="0" err="1" smtClean="0"/>
              <a:t>NanoPi</a:t>
            </a:r>
            <a:r>
              <a:rPr lang="en-US" dirty="0" smtClean="0"/>
              <a:t> Neo and Neo2, which together ranked 31st.</a:t>
            </a:r>
          </a:p>
          <a:p>
            <a:endParaRPr lang="en-US" dirty="0" smtClean="0"/>
          </a:p>
          <a:p>
            <a:r>
              <a:rPr lang="en-US" dirty="0" smtClean="0"/>
              <a:t>Both of these China-based vendors of Raspberry Pi compatible boards shared the highest number of entries, and we had to combine several similar boards to keep them within our 10 board per vendor limit. One reason the Orange Pi boards may have performed better than the </a:t>
            </a:r>
            <a:r>
              <a:rPr lang="en-US" dirty="0" err="1" smtClean="0"/>
              <a:t>NanoPi</a:t>
            </a:r>
            <a:r>
              <a:rPr lang="en-US" dirty="0" smtClean="0"/>
              <a:t> models is that shipping to the U.S. costs under $4 while the </a:t>
            </a:r>
            <a:r>
              <a:rPr lang="en-US" dirty="0" err="1" smtClean="0"/>
              <a:t>NanoPi</a:t>
            </a:r>
            <a:r>
              <a:rPr lang="en-US" dirty="0" smtClean="0"/>
              <a:t> starts at around $16, or twice the cost of the Neo itself.</a:t>
            </a:r>
          </a:p>
          <a:p>
            <a:endParaRPr lang="en-US" dirty="0" smtClean="0"/>
          </a:p>
          <a:p>
            <a:r>
              <a:rPr lang="en-US" dirty="0" smtClean="0"/>
              <a:t>The Orange Pi and </a:t>
            </a:r>
            <a:r>
              <a:rPr lang="en-US" dirty="0" err="1" smtClean="0"/>
              <a:t>NanoPi</a:t>
            </a:r>
            <a:r>
              <a:rPr lang="en-US" dirty="0" smtClean="0"/>
              <a:t> SBCs, which on paper are among the leaders in price/performance/feature attributes, performed surprisingly poorly. In part this may have to do with spotty software support. However, it could also be that they’re more popular in China than elsewhere, and China ranks only 17th among </a:t>
            </a:r>
            <a:r>
              <a:rPr lang="en-US" dirty="0" err="1" smtClean="0"/>
              <a:t>LinuxGizmos</a:t>
            </a:r>
            <a:r>
              <a:rPr lang="en-US" dirty="0" smtClean="0"/>
              <a:t> reader home countries, at about 1.4 percent. The survey participation was even lower: only eight respondents came from China, and three of those were from Hong Kong.</a:t>
            </a:r>
          </a:p>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32</a:t>
            </a:fld>
            <a:endParaRPr lang="en-US"/>
          </a:p>
        </p:txBody>
      </p:sp>
    </p:spTree>
    <p:extLst>
      <p:ext uri="{BB962C8B-B14F-4D97-AF65-F5344CB8AC3E}">
        <p14:creationId xmlns:p14="http://schemas.microsoft.com/office/powerpoint/2010/main" val="1647680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33</a:t>
            </a:fld>
            <a:endParaRPr lang="en-US"/>
          </a:p>
        </p:txBody>
      </p:sp>
    </p:spTree>
    <p:extLst>
      <p:ext uri="{BB962C8B-B14F-4D97-AF65-F5344CB8AC3E}">
        <p14:creationId xmlns:p14="http://schemas.microsoft.com/office/powerpoint/2010/main" val="2237113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34</a:t>
            </a:fld>
            <a:endParaRPr lang="en-US"/>
          </a:p>
        </p:txBody>
      </p:sp>
    </p:spTree>
    <p:extLst>
      <p:ext uri="{BB962C8B-B14F-4D97-AF65-F5344CB8AC3E}">
        <p14:creationId xmlns:p14="http://schemas.microsoft.com/office/powerpoint/2010/main" val="11516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35</a:t>
            </a:fld>
            <a:endParaRPr lang="en-US"/>
          </a:p>
        </p:txBody>
      </p:sp>
    </p:spTree>
    <p:extLst>
      <p:ext uri="{BB962C8B-B14F-4D97-AF65-F5344CB8AC3E}">
        <p14:creationId xmlns:p14="http://schemas.microsoft.com/office/powerpoint/2010/main" val="180770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you've ever looked down on a city from a skyscraper window, you'll have marveled at all the tiny little buildings beneath you and the streets linking them together in all sorts of intricate ways. Every building has a function and the streets, which allow people to travel from one part of a city to another or visit different buildings in turn, make all the buildings work together. The collection of buildings, the way they're arranged, and the many connections between them is what makes a vibrant city so much more than the sum of its individual parts.</a:t>
            </a:r>
          </a:p>
          <a:p>
            <a:endParaRPr lang="en-US" dirty="0" smtClean="0"/>
          </a:p>
          <a:p>
            <a:r>
              <a:rPr lang="en-US" dirty="0" smtClean="0"/>
              <a:t>The circuits inside pieces of electronic equipment are a bit like cities too: they're packed with components (similar to buildings) that do different jobs and the components are linked together by cables or printed metal connections (similar to streets). Unlike in a city, where virtually every building is unique and even two supposedly identical homes or office blocks may be subtly different, electronic circuits are built up from a small number of standard components. But, just like LEGO®, you can put these components together in an infinite number of different places so they do an infinite number of different jobs.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a:t>
            </a:fld>
            <a:endParaRPr lang="en-US"/>
          </a:p>
        </p:txBody>
      </p:sp>
    </p:spTree>
    <p:extLst>
      <p:ext uri="{BB962C8B-B14F-4D97-AF65-F5344CB8AC3E}">
        <p14:creationId xmlns:p14="http://schemas.microsoft.com/office/powerpoint/2010/main" val="2383543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2132273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4026769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65946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1302190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3657354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1271619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3832968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3028122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1232420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46</a:t>
            </a:fld>
            <a:endParaRPr lang="en-US"/>
          </a:p>
        </p:txBody>
      </p:sp>
    </p:spTree>
    <p:extLst>
      <p:ext uri="{BB962C8B-B14F-4D97-AF65-F5344CB8AC3E}">
        <p14:creationId xmlns:p14="http://schemas.microsoft.com/office/powerpoint/2010/main" val="361491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simplest components in any circuit. Their job is to restrict the flow of electrons and reduce the current or voltage flowing by converting electrical energy into heat. Resistors come in many different shapes and sizes. Variable resistors (also known as potentiometers) have a dial control on them so they change the amount of resistance when you turn them. Volume controls in audio equipment use variable resistors like these.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a:t>
            </a:fld>
            <a:endParaRPr lang="en-US"/>
          </a:p>
        </p:txBody>
      </p:sp>
    </p:spTree>
    <p:extLst>
      <p:ext uri="{BB962C8B-B14F-4D97-AF65-F5344CB8AC3E}">
        <p14:creationId xmlns:p14="http://schemas.microsoft.com/office/powerpoint/2010/main" val="488968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47</a:t>
            </a:fld>
            <a:endParaRPr lang="en-US"/>
          </a:p>
        </p:txBody>
      </p:sp>
    </p:spTree>
    <p:extLst>
      <p:ext uri="{BB962C8B-B14F-4D97-AF65-F5344CB8AC3E}">
        <p14:creationId xmlns:p14="http://schemas.microsoft.com/office/powerpoint/2010/main" val="448435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48</a:t>
            </a:fld>
            <a:endParaRPr lang="en-US"/>
          </a:p>
        </p:txBody>
      </p:sp>
    </p:spTree>
    <p:extLst>
      <p:ext uri="{BB962C8B-B14F-4D97-AF65-F5344CB8AC3E}">
        <p14:creationId xmlns:p14="http://schemas.microsoft.com/office/powerpoint/2010/main" val="3503804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49</a:t>
            </a:fld>
            <a:endParaRPr lang="en-US"/>
          </a:p>
        </p:txBody>
      </p:sp>
    </p:spTree>
    <p:extLst>
      <p:ext uri="{BB962C8B-B14F-4D97-AF65-F5344CB8AC3E}">
        <p14:creationId xmlns:p14="http://schemas.microsoft.com/office/powerpoint/2010/main" val="1628960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50</a:t>
            </a:fld>
            <a:endParaRPr lang="en-US"/>
          </a:p>
        </p:txBody>
      </p:sp>
    </p:spTree>
    <p:extLst>
      <p:ext uri="{BB962C8B-B14F-4D97-AF65-F5344CB8AC3E}">
        <p14:creationId xmlns:p14="http://schemas.microsoft.com/office/powerpoint/2010/main" val="661055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7909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1978719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1404255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3828059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2789540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270258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electronic equivalents of one-way streets, diodes allow an electric current to flow through them in only one direction. They are also known as rectifiers. Diodes can be used to change alternating currents (ones flowing back and forth round a circuit, constantly swapping direction) into direct currents (ones that always flow in the same direction).</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a:t>
            </a:fld>
            <a:endParaRPr lang="en-US"/>
          </a:p>
        </p:txBody>
      </p:sp>
    </p:spTree>
    <p:extLst>
      <p:ext uri="{BB962C8B-B14F-4D97-AF65-F5344CB8AC3E}">
        <p14:creationId xmlns:p14="http://schemas.microsoft.com/office/powerpoint/2010/main" val="20537153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58</a:t>
            </a:fld>
            <a:endParaRPr lang="en-US"/>
          </a:p>
        </p:txBody>
      </p:sp>
    </p:spTree>
    <p:extLst>
      <p:ext uri="{BB962C8B-B14F-4D97-AF65-F5344CB8AC3E}">
        <p14:creationId xmlns:p14="http://schemas.microsoft.com/office/powerpoint/2010/main" val="3828508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59</a:t>
            </a:fld>
            <a:endParaRPr lang="en-US"/>
          </a:p>
        </p:txBody>
      </p:sp>
    </p:spTree>
    <p:extLst>
      <p:ext uri="{BB962C8B-B14F-4D97-AF65-F5344CB8AC3E}">
        <p14:creationId xmlns:p14="http://schemas.microsoft.com/office/powerpoint/2010/main" val="632197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60</a:t>
            </a:fld>
            <a:endParaRPr lang="en-US"/>
          </a:p>
        </p:txBody>
      </p:sp>
    </p:spTree>
    <p:extLst>
      <p:ext uri="{BB962C8B-B14F-4D97-AF65-F5344CB8AC3E}">
        <p14:creationId xmlns:p14="http://schemas.microsoft.com/office/powerpoint/2010/main" val="3561931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61</a:t>
            </a:fld>
            <a:endParaRPr lang="en-US"/>
          </a:p>
        </p:txBody>
      </p:sp>
    </p:spTree>
    <p:extLst>
      <p:ext uri="{BB962C8B-B14F-4D97-AF65-F5344CB8AC3E}">
        <p14:creationId xmlns:p14="http://schemas.microsoft.com/office/powerpoint/2010/main" val="396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62</a:t>
            </a:fld>
            <a:endParaRPr lang="en-US"/>
          </a:p>
        </p:txBody>
      </p:sp>
    </p:spTree>
    <p:extLst>
      <p:ext uri="{BB962C8B-B14F-4D97-AF65-F5344CB8AC3E}">
        <p14:creationId xmlns:p14="http://schemas.microsoft.com/office/powerpoint/2010/main" val="2229063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63</a:t>
            </a:fld>
            <a:endParaRPr lang="en-US"/>
          </a:p>
        </p:txBody>
      </p:sp>
    </p:spTree>
    <p:extLst>
      <p:ext uri="{BB962C8B-B14F-4D97-AF65-F5344CB8AC3E}">
        <p14:creationId xmlns:p14="http://schemas.microsoft.com/office/powerpoint/2010/main" val="117809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64</a:t>
            </a:fld>
            <a:endParaRPr lang="en-US"/>
          </a:p>
        </p:txBody>
      </p:sp>
    </p:spTree>
    <p:extLst>
      <p:ext uri="{BB962C8B-B14F-4D97-AF65-F5344CB8AC3E}">
        <p14:creationId xmlns:p14="http://schemas.microsoft.com/office/powerpoint/2010/main" val="2432123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65</a:t>
            </a:fld>
            <a:endParaRPr lang="en-US"/>
          </a:p>
        </p:txBody>
      </p:sp>
    </p:spTree>
    <p:extLst>
      <p:ext uri="{BB962C8B-B14F-4D97-AF65-F5344CB8AC3E}">
        <p14:creationId xmlns:p14="http://schemas.microsoft.com/office/powerpoint/2010/main" val="984440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66</a:t>
            </a:fld>
            <a:endParaRPr lang="en-US"/>
          </a:p>
        </p:txBody>
      </p:sp>
    </p:spTree>
    <p:extLst>
      <p:ext uri="{BB962C8B-B14F-4D97-AF65-F5344CB8AC3E}">
        <p14:creationId xmlns:p14="http://schemas.microsoft.com/office/powerpoint/2010/main" val="2376565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67</a:t>
            </a:fld>
            <a:endParaRPr lang="en-US"/>
          </a:p>
        </p:txBody>
      </p:sp>
    </p:spTree>
    <p:extLst>
      <p:ext uri="{BB962C8B-B14F-4D97-AF65-F5344CB8AC3E}">
        <p14:creationId xmlns:p14="http://schemas.microsoft.com/office/powerpoint/2010/main" val="70741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These relatively simple components consist of two pieces of conducting material (such as metal) separated by a non-conducting (insulating) material called a dielectric. They are often used as timing devices, but they can transform electrical currents in other ways too. In a radio, one of the most important jobs, tuning into the station you want to listen to, is done by a capacitor.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7736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Easily the most important components in computers, transistors can switch tiny electric currents on and off or amplify them (transform small electric currents into much larger ones). Transistors that work as switches act as the memories in computers, while transistors working as amplifiers boost the volume of sounds in hearing aids. When transistors are connected together, they make devices called logic gates that can carry out very basic forms of decision making. (</a:t>
            </a:r>
            <a:r>
              <a:rPr lang="en-US" dirty="0" err="1" smtClean="0"/>
              <a:t>Thyristors</a:t>
            </a:r>
            <a:r>
              <a:rPr lang="en-US" dirty="0" smtClean="0"/>
              <a:t> are a little bit like transistors, but work in a different way.)</a:t>
            </a:r>
          </a:p>
          <a:p>
            <a:endParaRPr lang="en-US" dirty="0" smtClean="0"/>
          </a:p>
          <a:p>
            <a:r>
              <a:rPr lang="en-US" dirty="0" smtClean="0"/>
              <a:t>Read more in our main article about transistors.</a:t>
            </a:r>
          </a:p>
          <a:p>
            <a:endParaRPr lang="en-US" dirty="0" smtClean="0"/>
          </a:p>
          <a:p>
            <a:r>
              <a:rPr lang="en-US" dirty="0" smtClean="0"/>
              <a:t>A FET transistor on a printed circuit board.</a:t>
            </a:r>
          </a:p>
          <a:p>
            <a:endParaRPr lang="en-US" dirty="0" smtClean="0"/>
          </a:p>
          <a:p>
            <a:r>
              <a:rPr lang="en-US" dirty="0" smtClean="0"/>
              <a:t>Photo: A typical field-effect transistor (FET) on an electronic circuit board.</a:t>
            </a:r>
          </a:p>
        </p:txBody>
      </p:sp>
      <p:sp>
        <p:nvSpPr>
          <p:cNvPr id="4" name="Slide Number Placeholder 3"/>
          <p:cNvSpPr>
            <a:spLocks noGrp="1"/>
          </p:cNvSpPr>
          <p:nvPr>
            <p:ph type="sldNum" sz="quarter" idx="10"/>
          </p:nvPr>
        </p:nvSpPr>
        <p:spPr/>
        <p:txBody>
          <a:bodyPr/>
          <a:lstStyle/>
          <a:p>
            <a:fld id="{5893209A-5C87-42F2-8069-F6C9540DFEF7}" type="slidenum">
              <a:rPr lang="en-US" smtClean="0"/>
              <a:t>11</a:t>
            </a:fld>
            <a:endParaRPr lang="en-US"/>
          </a:p>
        </p:txBody>
      </p:sp>
    </p:spTree>
    <p:extLst>
      <p:ext uri="{BB962C8B-B14F-4D97-AF65-F5344CB8AC3E}">
        <p14:creationId xmlns:p14="http://schemas.microsoft.com/office/powerpoint/2010/main" val="430477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various components that can turn light into electricity or vice-versa. Photocells (also known as photoelectric cells) generate tiny electric currents when light falls on them and they're used as "magic eye" beams in various types of sensing equipment, including some kinds of smoke detector. Light-emitting diodes (LEDs) work in the opposite way, converting small electric currents into light. LEDs are typically used on the instrument panels of stereo equipment. Liquid crystal displays (LCDs), such as those used in </a:t>
            </a:r>
            <a:r>
              <a:rPr lang="en-US" dirty="0" err="1" smtClean="0"/>
              <a:t>flatscreen</a:t>
            </a:r>
            <a:r>
              <a:rPr lang="en-US" dirty="0" smtClean="0"/>
              <a:t> LCD televisions and laptop computers, are more sophisticated examples of </a:t>
            </a:r>
            <a:r>
              <a:rPr lang="en-US" dirty="0" err="1" smtClean="0"/>
              <a:t>opto</a:t>
            </a:r>
            <a:r>
              <a:rPr lang="en-US" dirty="0" smtClean="0"/>
              <a:t>-electronics.</a:t>
            </a:r>
          </a:p>
        </p:txBody>
      </p:sp>
      <p:sp>
        <p:nvSpPr>
          <p:cNvPr id="4" name="Slide Number Placeholder 3"/>
          <p:cNvSpPr>
            <a:spLocks noGrp="1"/>
          </p:cNvSpPr>
          <p:nvPr>
            <p:ph type="sldNum" sz="quarter" idx="10"/>
          </p:nvPr>
        </p:nvSpPr>
        <p:spPr/>
        <p:txBody>
          <a:bodyPr/>
          <a:lstStyle/>
          <a:p>
            <a:fld id="{5893209A-5C87-42F2-8069-F6C9540DFEF7}" type="slidenum">
              <a:rPr lang="en-US" smtClean="0"/>
              <a:t>12</a:t>
            </a:fld>
            <a:endParaRPr lang="en-US"/>
          </a:p>
        </p:txBody>
      </p:sp>
    </p:spTree>
    <p:extLst>
      <p:ext uri="{BB962C8B-B14F-4D97-AF65-F5344CB8AC3E}">
        <p14:creationId xmlns:p14="http://schemas.microsoft.com/office/powerpoint/2010/main" val="4164235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various components that can turn light into electricity or vice-versa. Photocells (also known as photoelectric cells) generate tiny electric currents when light falls on them and they're used as "magic eye" beams in various types of sensing equipment, including some kinds of smoke detector. Light-emitting diodes (LEDs) work in the opposite way, converting small electric currents into light. LEDs are typically used on the instrument panels of stereo equipment. Liquid crystal displays (LCDs), such as those used in </a:t>
            </a:r>
            <a:r>
              <a:rPr lang="en-US" dirty="0" err="1" smtClean="0"/>
              <a:t>flatscreen</a:t>
            </a:r>
            <a:r>
              <a:rPr lang="en-US" dirty="0" smtClean="0"/>
              <a:t> LCD televisions and laptop computers, are more sophisticated examples of </a:t>
            </a:r>
            <a:r>
              <a:rPr lang="en-US" dirty="0" err="1" smtClean="0"/>
              <a:t>opto</a:t>
            </a:r>
            <a:r>
              <a:rPr lang="en-US" dirty="0" smtClean="0"/>
              <a:t>-electronics.</a:t>
            </a:r>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1463327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39" y="1596540"/>
            <a:ext cx="10383940"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02226" y="3429000"/>
            <a:ext cx="10799297"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0300108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525604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2812917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9643490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276D79ED-3FA7-4EF8-964B-EB8BCFAB02F8}" type="datetimeFigureOut">
              <a:rPr lang="en-US" smtClean="0"/>
              <a:pPr/>
              <a:t>2/4/2020</a:t>
            </a:fld>
            <a:endParaRPr lang="en-US"/>
          </a:p>
        </p:txBody>
      </p:sp>
      <p:sp>
        <p:nvSpPr>
          <p:cNvPr id="4" name="Footer Placeholder 3"/>
          <p:cNvSpPr>
            <a:spLocks noGrp="1"/>
          </p:cNvSpPr>
          <p:nvPr>
            <p:ph type="ftr" sz="quarter" idx="11"/>
          </p:nvPr>
        </p:nvSpPr>
        <p:spPr>
          <a:xfrm>
            <a:off x="2893564" y="6453386"/>
            <a:ext cx="6280830" cy="40461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058733390"/>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374901"/>
            <a:ext cx="10791153"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802227" y="1901951"/>
            <a:ext cx="10791153"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53784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8295" y="527605"/>
            <a:ext cx="8958692"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8295" y="1596540"/>
            <a:ext cx="8958691"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pPr/>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39893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3849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4731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19" y="374901"/>
            <a:ext cx="11198367"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98620" y="1901950"/>
            <a:ext cx="5397899"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8621" y="2512771"/>
            <a:ext cx="5397897"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0" y="1882908"/>
            <a:ext cx="5633547"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96001" y="2512771"/>
            <a:ext cx="5633545"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6D79ED-3FA7-4EF8-964B-EB8BCFAB02F8}" type="datetimeFigureOut">
              <a:rPr lang="en-US" smtClean="0"/>
              <a:t>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688701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73861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4674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36195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pPr/>
              <a:t>2/4/2020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9210437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ransition>
    <p:fade thruBlk="1"/>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8.png"/><Relationship Id="rId5" Type="http://schemas.openxmlformats.org/officeDocument/2006/relationships/image" Target="../media/image16.jpg"/><Relationship Id="rId10" Type="http://schemas.openxmlformats.org/officeDocument/2006/relationships/image" Target="../media/image27.png"/><Relationship Id="rId4" Type="http://schemas.openxmlformats.org/officeDocument/2006/relationships/image" Target="../media/image15.jp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en.wikipedia.org/wiki/Low_frequency" TargetMode="External"/><Relationship Id="rId13" Type="http://schemas.openxmlformats.org/officeDocument/2006/relationships/hyperlink" Target="http://en.wikipedia.org/wiki/Super_high_frequency" TargetMode="External"/><Relationship Id="rId3" Type="http://schemas.openxmlformats.org/officeDocument/2006/relationships/image" Target="../media/image1.jpg"/><Relationship Id="rId7" Type="http://schemas.openxmlformats.org/officeDocument/2006/relationships/hyperlink" Target="http://en.wikipedia.org/wiki/Very_low_frequency" TargetMode="External"/><Relationship Id="rId12" Type="http://schemas.openxmlformats.org/officeDocument/2006/relationships/hyperlink" Target="http://en.wikipedia.org/wiki/Ultra_high_frequenc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en.wikipedia.org/wiki/Ultra_low_frequency" TargetMode="External"/><Relationship Id="rId11" Type="http://schemas.openxmlformats.org/officeDocument/2006/relationships/hyperlink" Target="http://en.wikipedia.org/wiki/Very_high_frequency" TargetMode="External"/><Relationship Id="rId5" Type="http://schemas.openxmlformats.org/officeDocument/2006/relationships/hyperlink" Target="http://en.wikipedia.org/wiki/Super_low_frequency" TargetMode="External"/><Relationship Id="rId10" Type="http://schemas.openxmlformats.org/officeDocument/2006/relationships/hyperlink" Target="http://en.wikipedia.org/wiki/High_frequency" TargetMode="External"/><Relationship Id="rId4" Type="http://schemas.openxmlformats.org/officeDocument/2006/relationships/hyperlink" Target="http://en.wikipedia.org/wiki/Extremely_low_frequency" TargetMode="External"/><Relationship Id="rId9" Type="http://schemas.openxmlformats.org/officeDocument/2006/relationships/hyperlink" Target="http://en.wikipedia.org/wiki/Medium_frequency" TargetMode="External"/><Relationship Id="rId14" Type="http://schemas.openxmlformats.org/officeDocument/2006/relationships/hyperlink" Target="http://en.wikipedia.org/wiki/Extremely_high_frequenc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5.bin"/><Relationship Id="rId3" Type="http://schemas.openxmlformats.org/officeDocument/2006/relationships/notesSlide" Target="../notesSlides/notesSlide42.xml"/><Relationship Id="rId7" Type="http://schemas.openxmlformats.org/officeDocument/2006/relationships/oleObject" Target="../embeddings/oleObject2.bin"/><Relationship Id="rId12"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3.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35.wmf"/><Relationship Id="rId4" Type="http://schemas.openxmlformats.org/officeDocument/2006/relationships/image" Target="../media/image1.jpg"/><Relationship Id="rId9" Type="http://schemas.openxmlformats.org/officeDocument/2006/relationships/oleObject" Target="../embeddings/oleObject3.bin"/><Relationship Id="rId14" Type="http://schemas.openxmlformats.org/officeDocument/2006/relationships/image" Target="../media/image37.wm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43.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6.bin"/><Relationship Id="rId10" Type="http://schemas.openxmlformats.org/officeDocument/2006/relationships/image" Target="../media/image38.wmf"/><Relationship Id="rId4" Type="http://schemas.openxmlformats.org/officeDocument/2006/relationships/image" Target="../media/image1.jpg"/><Relationship Id="rId9"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3000" r="9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3185" y="148740"/>
            <a:ext cx="5303903" cy="1527050"/>
          </a:xfrm>
        </p:spPr>
        <p:txBody>
          <a:bodyPr>
            <a:normAutofit/>
          </a:bodyPr>
          <a:lstStyle/>
          <a:p>
            <a:pPr algn="ctr"/>
            <a:r>
              <a:rPr lang="en-US" dirty="0" smtClean="0">
                <a:latin typeface="Comic Sans MS" panose="030F0702030302020204" pitchFamily="66" charset="0"/>
              </a:rPr>
              <a:t>Internet of Things</a:t>
            </a:r>
            <a:endParaRPr lang="en-US" dirty="0">
              <a:latin typeface="Comic Sans MS" panose="030F0702030302020204" pitchFamily="66" charset="0"/>
            </a:endParaRPr>
          </a:p>
        </p:txBody>
      </p:sp>
      <p:sp>
        <p:nvSpPr>
          <p:cNvPr id="3" name="Subtitle 2"/>
          <p:cNvSpPr>
            <a:spLocks noGrp="1"/>
          </p:cNvSpPr>
          <p:nvPr>
            <p:ph type="subTitle" idx="1"/>
          </p:nvPr>
        </p:nvSpPr>
        <p:spPr>
          <a:xfrm>
            <a:off x="693625" y="2926079"/>
            <a:ext cx="7006092" cy="3100589"/>
          </a:xfrm>
        </p:spPr>
        <p:txBody>
          <a:bodyPr>
            <a:normAutofit/>
          </a:bodyPr>
          <a:lstStyle/>
          <a:p>
            <a:pPr algn="ctr"/>
            <a:r>
              <a:rPr lang="en-US" sz="3200" b="1" dirty="0">
                <a:latin typeface="Comic Sans MS" panose="030F0702030302020204" pitchFamily="66" charset="0"/>
              </a:rPr>
              <a:t>Concepts of communication  wireless and </a:t>
            </a:r>
            <a:r>
              <a:rPr lang="en-US" sz="3200" b="1" dirty="0" smtClean="0">
                <a:latin typeface="Comic Sans MS" panose="030F0702030302020204" pitchFamily="66" charset="0"/>
              </a:rPr>
              <a:t>electronic</a:t>
            </a:r>
          </a:p>
          <a:p>
            <a:pPr algn="ctr"/>
            <a:endParaRPr lang="en-US" b="1" dirty="0"/>
          </a:p>
          <a:p>
            <a:pPr algn="ctr"/>
            <a:r>
              <a:rPr lang="en-US" dirty="0" smtClean="0">
                <a:latin typeface="Comic Sans MS" panose="030F0702030302020204" pitchFamily="66" charset="0"/>
              </a:rPr>
              <a:t>Mehdi </a:t>
            </a:r>
            <a:r>
              <a:rPr lang="en-US" dirty="0" err="1" smtClean="0">
                <a:latin typeface="Comic Sans MS" panose="030F0702030302020204" pitchFamily="66" charset="0"/>
              </a:rPr>
              <a:t>Rasti</a:t>
            </a:r>
            <a:endParaRPr lang="en-US" dirty="0" smtClean="0">
              <a:latin typeface="Comic Sans MS" panose="030F0702030302020204" pitchFamily="66" charset="0"/>
            </a:endParaRPr>
          </a:p>
          <a:p>
            <a:pPr algn="ctr"/>
            <a:r>
              <a:rPr lang="en-US" dirty="0" err="1" smtClean="0">
                <a:latin typeface="Comic Sans MS" panose="030F0702030302020204" pitchFamily="66" charset="0"/>
              </a:rPr>
              <a:t>Amirkabir</a:t>
            </a:r>
            <a:r>
              <a:rPr lang="en-US" dirty="0" smtClean="0">
                <a:latin typeface="Comic Sans MS" panose="030F0702030302020204" pitchFamily="66" charset="0"/>
              </a:rPr>
              <a:t> University of Technology</a:t>
            </a:r>
            <a:endParaRPr lang="en-US" dirty="0">
              <a:latin typeface="Comic Sans MS" panose="030F0702030302020204" pitchFamily="66" charset="0"/>
            </a:endParaRPr>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Capacitors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These relatively simple components consist of two pieces of conducting material (such as metal) separated by a non-conducting (insulating) material called a dielectric</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They are often used as timing devices, but they can transform electrical currents in other ways too</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In a radio, one of the most important jobs, tuning into the station you want to listen to, is done by a capacitor.</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8"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345213" y="2632841"/>
            <a:ext cx="3494689" cy="2705423"/>
          </a:xfrm>
          <a:prstGeom prst="snip2DiagRect">
            <a:avLst>
              <a:gd name="adj1" fmla="val 0"/>
              <a:gd name="adj2" fmla="val 16667"/>
            </a:avLst>
          </a:prstGeom>
          <a:noFill/>
          <a:ln>
            <a:noFill/>
          </a:ln>
        </p:spPr>
      </p:pic>
    </p:spTree>
    <p:extLst>
      <p:ext uri="{BB962C8B-B14F-4D97-AF65-F5344CB8AC3E}">
        <p14:creationId xmlns:p14="http://schemas.microsoft.com/office/powerpoint/2010/main" val="607050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Transistors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Easily the most important components in computers, transistors can switch tiny electric currents on and off or amplify </a:t>
            </a:r>
            <a:r>
              <a:rPr lang="en-US" sz="2200" dirty="0" smtClean="0">
                <a:latin typeface="Comic Sans MS" panose="030F0702030302020204" pitchFamily="66" charset="0"/>
              </a:rPr>
              <a:t>them.</a:t>
            </a:r>
          </a:p>
          <a:p>
            <a:pPr algn="just"/>
            <a:endParaRPr lang="fa-IR" sz="2200" dirty="0">
              <a:latin typeface="Comic Sans MS" panose="030F0702030302020204" pitchFamily="66" charset="0"/>
            </a:endParaRPr>
          </a:p>
          <a:p>
            <a:pPr algn="just"/>
            <a:r>
              <a:rPr lang="en-US" sz="2200" dirty="0" smtClean="0">
                <a:latin typeface="Comic Sans MS" panose="030F0702030302020204" pitchFamily="66" charset="0"/>
              </a:rPr>
              <a:t>Transistors </a:t>
            </a:r>
            <a:r>
              <a:rPr lang="en-US" sz="2200" dirty="0">
                <a:latin typeface="Comic Sans MS" panose="030F0702030302020204" pitchFamily="66" charset="0"/>
              </a:rPr>
              <a:t>that work as switches act as the memories in computers, while transistors working as amplifiers boost the volume of sounds in hearing aids. </a:t>
            </a:r>
            <a:endParaRPr lang="fa-IR" sz="2200" dirty="0" smtClean="0">
              <a:latin typeface="Comic Sans MS" panose="030F0702030302020204" pitchFamily="66" charset="0"/>
            </a:endParaRPr>
          </a:p>
          <a:p>
            <a:pPr algn="just"/>
            <a:endParaRPr lang="fa-IR" sz="2200" dirty="0" smtClean="0">
              <a:latin typeface="Comic Sans MS" panose="030F0702030302020204" pitchFamily="66" charset="0"/>
            </a:endParaRPr>
          </a:p>
          <a:p>
            <a:pPr algn="just"/>
            <a:r>
              <a:rPr lang="en-US" sz="2200" dirty="0" smtClean="0">
                <a:latin typeface="Comic Sans MS" panose="030F0702030302020204" pitchFamily="66" charset="0"/>
              </a:rPr>
              <a:t>When </a:t>
            </a:r>
            <a:r>
              <a:rPr lang="en-US" sz="2200" dirty="0">
                <a:latin typeface="Comic Sans MS" panose="030F0702030302020204" pitchFamily="66" charset="0"/>
              </a:rPr>
              <a:t>transistors are connected together, they make devices called logic gates that can carry out very basic forms of decision making. </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6"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443232" y="2499360"/>
            <a:ext cx="3489688" cy="2780565"/>
          </a:xfrm>
          <a:prstGeom prst="snip2DiagRect">
            <a:avLst>
              <a:gd name="adj1" fmla="val 0"/>
              <a:gd name="adj2" fmla="val 16667"/>
            </a:avLst>
          </a:prstGeom>
          <a:noFill/>
          <a:ln>
            <a:noFill/>
          </a:ln>
        </p:spPr>
      </p:pic>
    </p:spTree>
    <p:extLst>
      <p:ext uri="{BB962C8B-B14F-4D97-AF65-F5344CB8AC3E}">
        <p14:creationId xmlns:p14="http://schemas.microsoft.com/office/powerpoint/2010/main" val="1252872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Opto</a:t>
            </a:r>
            <a:r>
              <a:rPr lang="en-US" dirty="0">
                <a:latin typeface="Comic Sans MS" panose="030F0702030302020204" pitchFamily="66" charset="0"/>
              </a:rPr>
              <a:t>-electronic (optical electronic) components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There are various components that can turn light into electricity or vice-versa</a:t>
            </a:r>
            <a:r>
              <a:rPr lang="en-US" sz="2200" dirty="0" smtClean="0">
                <a:latin typeface="Comic Sans MS" panose="030F0702030302020204" pitchFamily="66" charset="0"/>
              </a:rPr>
              <a:t>.</a:t>
            </a:r>
            <a:endParaRPr lang="fa-IR" sz="2200" dirty="0" smtClean="0">
              <a:latin typeface="Comic Sans MS" panose="030F0702030302020204" pitchFamily="66" charset="0"/>
            </a:endParaRPr>
          </a:p>
          <a:p>
            <a:pPr algn="just"/>
            <a:endParaRPr lang="fa-IR" sz="2200" dirty="0" smtClean="0">
              <a:latin typeface="Comic Sans MS" panose="030F0702030302020204" pitchFamily="66" charset="0"/>
            </a:endParaRPr>
          </a:p>
          <a:p>
            <a:pPr algn="just"/>
            <a:r>
              <a:rPr lang="en-US" sz="2200" dirty="0" smtClean="0">
                <a:latin typeface="Comic Sans MS" panose="030F0702030302020204" pitchFamily="66" charset="0"/>
              </a:rPr>
              <a:t>photoelectric cells </a:t>
            </a:r>
            <a:r>
              <a:rPr lang="en-US" sz="2200" dirty="0">
                <a:latin typeface="Comic Sans MS" panose="030F0702030302020204" pitchFamily="66" charset="0"/>
              </a:rPr>
              <a:t>generate tiny electric currents when light falls on them and they're used as "magic eye" beams in various types of sensing equipment, including some kinds of smoke </a:t>
            </a:r>
            <a:r>
              <a:rPr lang="en-US" sz="2200" dirty="0" smtClean="0">
                <a:latin typeface="Comic Sans MS" panose="030F0702030302020204" pitchFamily="66" charset="0"/>
              </a:rPr>
              <a:t>detector.</a:t>
            </a:r>
            <a:r>
              <a:rPr lang="fa-IR" sz="2200" dirty="0" smtClean="0">
                <a:latin typeface="Comic Sans MS" panose="030F0702030302020204" pitchFamily="66" charset="0"/>
              </a:rPr>
              <a:t> </a:t>
            </a:r>
          </a:p>
          <a:p>
            <a:pPr algn="just"/>
            <a:endParaRPr lang="fa-IR"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Light-emitting diodes (LEDs) work in the opposite way, converting small electric currents into light. </a:t>
            </a:r>
            <a:endParaRPr lang="fa-IR" sz="2200" dirty="0" smtClean="0">
              <a:latin typeface="Comic Sans MS" panose="030F0702030302020204" pitchFamily="66" charset="0"/>
            </a:endParaRPr>
          </a:p>
          <a:p>
            <a:pPr marL="0" indent="0" algn="just">
              <a:buNone/>
            </a:pPr>
            <a:endParaRPr lang="fa-IR" sz="2200" dirty="0" smtClean="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6" name="Google Shape;227;p35"/>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8366760" y="2746416"/>
            <a:ext cx="3566160" cy="2663784"/>
          </a:xfrm>
          <a:prstGeom prst="snip2DiagRect">
            <a:avLst>
              <a:gd name="adj1" fmla="val 0"/>
              <a:gd name="adj2" fmla="val 16667"/>
            </a:avLst>
          </a:prstGeom>
          <a:noFill/>
          <a:ln>
            <a:noFill/>
          </a:ln>
        </p:spPr>
      </p:pic>
    </p:spTree>
    <p:extLst>
      <p:ext uri="{BB962C8B-B14F-4D97-AF65-F5344CB8AC3E}">
        <p14:creationId xmlns:p14="http://schemas.microsoft.com/office/powerpoint/2010/main" val="1585087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Electronic circuits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1800" dirty="0">
                <a:latin typeface="Comic Sans MS" panose="030F0702030302020204" pitchFamily="66" charset="0"/>
              </a:rPr>
              <a:t>The key to an </a:t>
            </a:r>
            <a:r>
              <a:rPr lang="en-US" sz="1800" dirty="0" smtClean="0">
                <a:latin typeface="Comic Sans MS" panose="030F0702030302020204" pitchFamily="66" charset="0"/>
              </a:rPr>
              <a:t>electronic </a:t>
            </a:r>
            <a:r>
              <a:rPr lang="en-US" sz="1800" dirty="0">
                <a:latin typeface="Comic Sans MS" panose="030F0702030302020204" pitchFamily="66" charset="0"/>
              </a:rPr>
              <a:t>device </a:t>
            </a:r>
            <a:r>
              <a:rPr lang="en-US" sz="1800" dirty="0" smtClean="0">
                <a:latin typeface="Comic Sans MS" panose="030F0702030302020204" pitchFamily="66" charset="0"/>
              </a:rPr>
              <a:t>is how to they </a:t>
            </a:r>
            <a:r>
              <a:rPr lang="en-US" sz="1800" dirty="0">
                <a:latin typeface="Comic Sans MS" panose="030F0702030302020204" pitchFamily="66" charset="0"/>
              </a:rPr>
              <a:t>are arranged in circuits</a:t>
            </a:r>
            <a:r>
              <a:rPr lang="en-US" sz="1800" dirty="0" smtClean="0">
                <a:latin typeface="Comic Sans MS" panose="030F0702030302020204" pitchFamily="66" charset="0"/>
              </a:rPr>
              <a:t>.</a:t>
            </a:r>
          </a:p>
          <a:p>
            <a:pPr algn="just"/>
            <a:endParaRPr lang="fa-IR" sz="1800" dirty="0" smtClean="0">
              <a:latin typeface="Comic Sans MS" panose="030F0702030302020204" pitchFamily="66" charset="0"/>
            </a:endParaRPr>
          </a:p>
          <a:p>
            <a:pPr algn="just"/>
            <a:r>
              <a:rPr lang="en-US" sz="1800" dirty="0" smtClean="0">
                <a:latin typeface="Comic Sans MS" panose="030F0702030302020204" pitchFamily="66" charset="0"/>
              </a:rPr>
              <a:t>the </a:t>
            </a:r>
            <a:r>
              <a:rPr lang="en-US" sz="1800" dirty="0">
                <a:latin typeface="Comic Sans MS" panose="030F0702030302020204" pitchFamily="66" charset="0"/>
              </a:rPr>
              <a:t>easiest way to build a circuit is simply to connect components together with short lengths of copper cable</a:t>
            </a:r>
            <a:r>
              <a:rPr lang="en-US" sz="1800" dirty="0" smtClean="0">
                <a:latin typeface="Comic Sans MS" panose="030F0702030302020204" pitchFamily="66" charset="0"/>
              </a:rPr>
              <a:t>.</a:t>
            </a:r>
            <a:endParaRPr lang="fa-IR" sz="1800" dirty="0" smtClean="0">
              <a:latin typeface="Comic Sans MS" panose="030F0702030302020204" pitchFamily="66" charset="0"/>
            </a:endParaRPr>
          </a:p>
          <a:p>
            <a:pPr algn="just"/>
            <a:r>
              <a:rPr lang="en-US" sz="1800" dirty="0" smtClean="0">
                <a:latin typeface="Comic Sans MS" panose="030F0702030302020204" pitchFamily="66" charset="0"/>
              </a:rPr>
              <a:t> </a:t>
            </a:r>
            <a:r>
              <a:rPr lang="en-US" sz="1800" dirty="0">
                <a:latin typeface="Comic Sans MS" panose="030F0702030302020204" pitchFamily="66" charset="0"/>
              </a:rPr>
              <a:t>But the more components you have to connect, the harder this becomes. </a:t>
            </a:r>
            <a:endParaRPr lang="en-US" sz="1800" dirty="0" smtClean="0">
              <a:latin typeface="Comic Sans MS" panose="030F0702030302020204" pitchFamily="66" charset="0"/>
            </a:endParaRPr>
          </a:p>
          <a:p>
            <a:pPr algn="just"/>
            <a:endParaRPr lang="fa-IR" sz="1800" dirty="0" smtClean="0">
              <a:latin typeface="Comic Sans MS" panose="030F0702030302020204" pitchFamily="66" charset="0"/>
            </a:endParaRPr>
          </a:p>
          <a:p>
            <a:pPr algn="just"/>
            <a:r>
              <a:rPr lang="en-US" sz="1800" dirty="0" smtClean="0">
                <a:latin typeface="Comic Sans MS" panose="030F0702030302020204" pitchFamily="66" charset="0"/>
              </a:rPr>
              <a:t>Components </a:t>
            </a:r>
            <a:r>
              <a:rPr lang="en-US" sz="1800" dirty="0">
                <a:latin typeface="Comic Sans MS" panose="030F0702030302020204" pitchFamily="66" charset="0"/>
              </a:rPr>
              <a:t>are then simply pushed through pre-drilled holes and fastened into place with a kind of electrically conducting adhesive known as solder. </a:t>
            </a:r>
            <a:endParaRPr lang="en-US" sz="1800" dirty="0" smtClean="0">
              <a:latin typeface="Comic Sans MS" panose="030F0702030302020204" pitchFamily="66" charset="0"/>
            </a:endParaRPr>
          </a:p>
          <a:p>
            <a:pPr algn="just"/>
            <a:endParaRPr lang="fa-IR" sz="1800" dirty="0" smtClean="0">
              <a:latin typeface="Comic Sans MS" panose="030F0702030302020204" pitchFamily="66" charset="0"/>
            </a:endParaRPr>
          </a:p>
          <a:p>
            <a:pPr algn="just"/>
            <a:r>
              <a:rPr lang="en-US" sz="1800" dirty="0" smtClean="0">
                <a:latin typeface="Comic Sans MS" panose="030F0702030302020204" pitchFamily="66" charset="0"/>
              </a:rPr>
              <a:t>A </a:t>
            </a:r>
            <a:r>
              <a:rPr lang="en-US" sz="1800" dirty="0">
                <a:latin typeface="Comic Sans MS" panose="030F0702030302020204" pitchFamily="66" charset="0"/>
              </a:rPr>
              <a:t>circuit manufactured in this way is known as a printed circuit board (PCB).</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8"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412752" y="2682240"/>
            <a:ext cx="3581128" cy="2810691"/>
          </a:xfrm>
          <a:prstGeom prst="snip2DiagRect">
            <a:avLst>
              <a:gd name="adj1" fmla="val 0"/>
              <a:gd name="adj2" fmla="val 16667"/>
            </a:avLst>
          </a:prstGeom>
          <a:noFill/>
          <a:ln>
            <a:noFill/>
          </a:ln>
        </p:spPr>
      </p:pic>
    </p:spTree>
    <p:extLst>
      <p:ext uri="{BB962C8B-B14F-4D97-AF65-F5344CB8AC3E}">
        <p14:creationId xmlns:p14="http://schemas.microsoft.com/office/powerpoint/2010/main" val="1200296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184" y="2737101"/>
            <a:ext cx="10791153" cy="2200659"/>
          </a:xfrm>
        </p:spPr>
        <p:txBody>
          <a:bodyPr>
            <a:noAutofit/>
          </a:bodyPr>
          <a:lstStyle/>
          <a:p>
            <a:pPr algn="ctr">
              <a:spcBef>
                <a:spcPts val="0"/>
              </a:spcBef>
            </a:pPr>
            <a:r>
              <a:rPr lang="en" sz="5400" dirty="0" smtClean="0"/>
              <a:t>02</a:t>
            </a:r>
            <a:br>
              <a:rPr lang="en" sz="5400" dirty="0" smtClean="0"/>
            </a:br>
            <a:r>
              <a:rPr lang="en-US" sz="5400" dirty="0"/>
              <a:t>Basic electrical quantities</a:t>
            </a:r>
            <a:endParaRPr lang="en" sz="5400" dirty="0"/>
          </a:p>
        </p:txBody>
      </p:sp>
    </p:spTree>
    <p:extLst>
      <p:ext uri="{BB962C8B-B14F-4D97-AF65-F5344CB8AC3E}">
        <p14:creationId xmlns:p14="http://schemas.microsoft.com/office/powerpoint/2010/main" val="3957689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electrical quantities</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7976530" cy="4428445"/>
          </a:xfrm>
        </p:spPr>
        <p:txBody>
          <a:bodyPr>
            <a:noAutofit/>
          </a:bodyPr>
          <a:lstStyle/>
          <a:p>
            <a:r>
              <a:rPr lang="en-US" sz="2400" b="1" dirty="0" smtClean="0"/>
              <a:t>Current</a:t>
            </a:r>
          </a:p>
          <a:p>
            <a:endParaRPr lang="en-US" sz="2400" b="1" dirty="0"/>
          </a:p>
          <a:p>
            <a:r>
              <a:rPr lang="en-US" sz="2400" b="1" dirty="0" smtClean="0"/>
              <a:t>Voltage</a:t>
            </a:r>
          </a:p>
          <a:p>
            <a:endParaRPr lang="en-US" sz="2400" b="1" dirty="0"/>
          </a:p>
          <a:p>
            <a:r>
              <a:rPr lang="en-US" sz="2400" b="1" dirty="0" smtClean="0"/>
              <a:t>Resistance</a:t>
            </a:r>
          </a:p>
          <a:p>
            <a:endParaRPr lang="en-US" sz="2400" b="1" dirty="0"/>
          </a:p>
          <a:p>
            <a:r>
              <a:rPr lang="en-US" sz="2400" b="1" dirty="0"/>
              <a:t> Electrical Work</a:t>
            </a:r>
          </a:p>
          <a:p>
            <a:endParaRPr lang="en-US" sz="2400" b="1" dirty="0" smtClean="0"/>
          </a:p>
          <a:p>
            <a:r>
              <a:rPr lang="en-US" sz="2400" b="1" dirty="0"/>
              <a:t> Electric power</a:t>
            </a:r>
          </a:p>
          <a:p>
            <a:endParaRPr lang="en-US" sz="2400" b="1" dirty="0"/>
          </a:p>
        </p:txBody>
      </p:sp>
      <p:sp>
        <p:nvSpPr>
          <p:cNvPr id="6" name="TextBox 5"/>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206314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Current(I)</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7976530" cy="4428445"/>
          </a:xfrm>
        </p:spPr>
        <p:txBody>
          <a:bodyPr>
            <a:noAutofit/>
          </a:bodyPr>
          <a:lstStyle/>
          <a:p>
            <a:r>
              <a:rPr lang="en-US" sz="2400" b="1" dirty="0"/>
              <a:t>Continuous movement of electrons through a conductor.</a:t>
            </a:r>
          </a:p>
          <a:p>
            <a:endParaRPr lang="en-US" sz="2400" b="1" dirty="0"/>
          </a:p>
          <a:p>
            <a:r>
              <a:rPr lang="en-US" sz="2400" b="1" dirty="0"/>
              <a:t> It is measured in Amperes (A)</a:t>
            </a:r>
          </a:p>
          <a:p>
            <a:endParaRPr lang="en-US" sz="2400" b="1" dirty="0" smtClean="0"/>
          </a:p>
          <a:p>
            <a:r>
              <a:rPr lang="en-US" sz="2400" b="1" dirty="0"/>
              <a:t>He term ampere refers to the number of electrons passing to a given point in 1 second.</a:t>
            </a:r>
          </a:p>
          <a:p>
            <a:endParaRPr lang="en-US" sz="2400" b="1" dirty="0" smtClean="0"/>
          </a:p>
          <a:p>
            <a:r>
              <a:rPr lang="en-US" sz="2400" b="1" dirty="0"/>
              <a:t>An ampere is the passage of 6.25 * 10818 electrons over a 1 second.</a:t>
            </a:r>
          </a:p>
          <a:p>
            <a:pPr marL="0" indent="0">
              <a:buNone/>
            </a:pPr>
            <a:endParaRPr lang="en-US" sz="2400" b="1" dirty="0"/>
          </a:p>
        </p:txBody>
      </p:sp>
      <p:sp>
        <p:nvSpPr>
          <p:cNvPr id="4" name="Google Shape;375;p41"/>
          <p:cNvSpPr/>
          <p:nvPr/>
        </p:nvSpPr>
        <p:spPr>
          <a:xfrm rot="5400000">
            <a:off x="9015917" y="2960631"/>
            <a:ext cx="1833446" cy="243188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7;p41"/>
          <p:cNvSpPr txBox="1">
            <a:spLocks/>
          </p:cNvSpPr>
          <p:nvPr/>
        </p:nvSpPr>
        <p:spPr>
          <a:xfrm>
            <a:off x="8814106" y="4227774"/>
            <a:ext cx="233447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600" b="0" dirty="0" smtClean="0">
                <a:solidFill>
                  <a:schemeClr val="lt1"/>
                </a:solidFill>
              </a:rPr>
              <a:t>Q=Electric charge(C)</a:t>
            </a:r>
            <a:endParaRPr lang="en-US" sz="1600" b="0" dirty="0">
              <a:solidFill>
                <a:schemeClr val="lt1"/>
              </a:solidFill>
            </a:endParaRPr>
          </a:p>
        </p:txBody>
      </p:sp>
      <mc:AlternateContent xmlns:mc="http://schemas.openxmlformats.org/markup-compatibility/2006" xmlns:a14="http://schemas.microsoft.com/office/drawing/2010/main">
        <mc:Choice Requires="a14">
          <p:sp>
            <p:nvSpPr>
              <p:cNvPr id="6" name="Google Shape;251;p37"/>
              <p:cNvSpPr txBox="1">
                <a:spLocks/>
              </p:cNvSpPr>
              <p:nvPr/>
            </p:nvSpPr>
            <p:spPr>
              <a:xfrm>
                <a:off x="9318597" y="3260861"/>
                <a:ext cx="1253040" cy="52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𝑰</m:t>
                      </m:r>
                      <m:r>
                        <a:rPr lang="en-US" b="1"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1" i="1" smtClean="0">
                              <a:solidFill>
                                <a:schemeClr val="bg1"/>
                              </a:solidFill>
                              <a:latin typeface="Cambria Math" panose="02040503050406030204" pitchFamily="18" charset="0"/>
                            </a:rPr>
                            <m:t>𝑸</m:t>
                          </m:r>
                        </m:num>
                        <m:den>
                          <m:r>
                            <a:rPr lang="en-US" b="1" i="1" smtClean="0">
                              <a:solidFill>
                                <a:schemeClr val="bg1"/>
                              </a:solidFill>
                              <a:latin typeface="Cambria Math" panose="02040503050406030204" pitchFamily="18" charset="0"/>
                            </a:rPr>
                            <m:t>𝒕</m:t>
                          </m:r>
                        </m:den>
                      </m:f>
                    </m:oMath>
                  </m:oMathPara>
                </a14:m>
                <a:endParaRPr lang="en-US" dirty="0">
                  <a:solidFill>
                    <a:schemeClr val="bg1"/>
                  </a:solidFill>
                </a:endParaRPr>
              </a:p>
            </p:txBody>
          </p:sp>
        </mc:Choice>
        <mc:Fallback xmlns="">
          <p:sp>
            <p:nvSpPr>
              <p:cNvPr id="6" name="Google Shape;251;p37"/>
              <p:cNvSpPr txBox="1">
                <a:spLocks noRot="1" noChangeAspect="1" noMove="1" noResize="1" noEditPoints="1" noAdjustHandles="1" noChangeArrowheads="1" noChangeShapeType="1" noTextEdit="1"/>
              </p:cNvSpPr>
              <p:nvPr/>
            </p:nvSpPr>
            <p:spPr>
              <a:xfrm>
                <a:off x="9318597" y="3260861"/>
                <a:ext cx="1253040" cy="528893"/>
              </a:xfrm>
              <a:prstGeom prst="rect">
                <a:avLst/>
              </a:prstGeom>
              <a:blipFill rotWithShape="0">
                <a:blip r:embed="rId4"/>
                <a:stretch>
                  <a:fillRect b="-47126"/>
                </a:stretch>
              </a:blipFill>
              <a:ln>
                <a:noFill/>
              </a:ln>
            </p:spPr>
            <p:txBody>
              <a:bodyPr/>
              <a:lstStyle/>
              <a:p>
                <a:r>
                  <a:rPr lang="en-US">
                    <a:noFill/>
                  </a:rPr>
                  <a:t> </a:t>
                </a:r>
              </a:p>
            </p:txBody>
          </p:sp>
        </mc:Fallback>
      </mc:AlternateContent>
      <p:sp>
        <p:nvSpPr>
          <p:cNvPr id="7" name="Google Shape;377;p41"/>
          <p:cNvSpPr txBox="1">
            <a:spLocks/>
          </p:cNvSpPr>
          <p:nvPr/>
        </p:nvSpPr>
        <p:spPr>
          <a:xfrm>
            <a:off x="8795675" y="4574482"/>
            <a:ext cx="233447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600" b="0" dirty="0" smtClean="0">
                <a:solidFill>
                  <a:schemeClr val="lt1"/>
                </a:solidFill>
              </a:rPr>
              <a:t> t=time(s)</a:t>
            </a:r>
            <a:endParaRPr lang="en-US" sz="1600" b="0" dirty="0">
              <a:solidFill>
                <a:schemeClr val="lt1"/>
              </a:solidFill>
            </a:endParaRPr>
          </a:p>
        </p:txBody>
      </p:sp>
      <p:sp>
        <p:nvSpPr>
          <p:cNvPr id="8" name="TextBox 7"/>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6312421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Voltage(V)</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7976530" cy="1887803"/>
          </a:xfrm>
        </p:spPr>
        <p:txBody>
          <a:bodyPr>
            <a:noAutofit/>
          </a:bodyPr>
          <a:lstStyle/>
          <a:p>
            <a:r>
              <a:rPr lang="en-US" sz="2400" b="1" dirty="0"/>
              <a:t>is electric pressure, a potential force or difference in electric charge between two points.</a:t>
            </a:r>
          </a:p>
          <a:p>
            <a:endParaRPr lang="en-US" sz="2400" b="1" dirty="0"/>
          </a:p>
          <a:p>
            <a:r>
              <a:rPr lang="en-US" sz="2400" b="1" dirty="0"/>
              <a:t> is measured in Volts.</a:t>
            </a:r>
          </a:p>
          <a:p>
            <a:pPr marL="0" indent="0">
              <a:buNone/>
            </a:pPr>
            <a:endParaRPr lang="en-US" sz="2400" b="1" dirty="0"/>
          </a:p>
        </p:txBody>
      </p:sp>
      <p:sp>
        <p:nvSpPr>
          <p:cNvPr id="8" name="Google Shape;375;p41"/>
          <p:cNvSpPr/>
          <p:nvPr/>
        </p:nvSpPr>
        <p:spPr>
          <a:xfrm rot="5400000">
            <a:off x="9020890" y="2762511"/>
            <a:ext cx="1833446" cy="243188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7;p41"/>
          <p:cNvSpPr txBox="1">
            <a:spLocks/>
          </p:cNvSpPr>
          <p:nvPr/>
        </p:nvSpPr>
        <p:spPr>
          <a:xfrm>
            <a:off x="8775534" y="4029654"/>
            <a:ext cx="2716043"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600" b="0" dirty="0" smtClean="0">
                <a:solidFill>
                  <a:schemeClr val="lt1"/>
                </a:solidFill>
              </a:rPr>
              <a:t>R=</a:t>
            </a:r>
            <a:r>
              <a:rPr lang="fa-IR" sz="1600" b="0" dirty="0" smtClean="0">
                <a:solidFill>
                  <a:schemeClr val="lt1"/>
                </a:solidFill>
              </a:rPr>
              <a:t> </a:t>
            </a:r>
            <a:r>
              <a:rPr lang="en-US" sz="1600" b="0" dirty="0" smtClean="0">
                <a:solidFill>
                  <a:schemeClr val="lt1"/>
                </a:solidFill>
              </a:rPr>
              <a:t>Electrical </a:t>
            </a:r>
            <a:r>
              <a:rPr lang="en-US" sz="1600" b="0" dirty="0">
                <a:solidFill>
                  <a:schemeClr val="lt1"/>
                </a:solidFill>
              </a:rPr>
              <a:t>resistance</a:t>
            </a:r>
          </a:p>
        </p:txBody>
      </p:sp>
      <mc:AlternateContent xmlns:mc="http://schemas.openxmlformats.org/markup-compatibility/2006" xmlns:a14="http://schemas.microsoft.com/office/drawing/2010/main">
        <mc:Choice Requires="a14">
          <p:sp>
            <p:nvSpPr>
              <p:cNvPr id="10" name="Google Shape;251;p37"/>
              <p:cNvSpPr txBox="1">
                <a:spLocks/>
              </p:cNvSpPr>
              <p:nvPr/>
            </p:nvSpPr>
            <p:spPr>
              <a:xfrm>
                <a:off x="9323570" y="3062741"/>
                <a:ext cx="1438666" cy="52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𝑽</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𝑹</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𝑰</m:t>
                      </m:r>
                    </m:oMath>
                  </m:oMathPara>
                </a14:m>
                <a:endParaRPr lang="en-US" dirty="0">
                  <a:solidFill>
                    <a:schemeClr val="bg1"/>
                  </a:solidFill>
                </a:endParaRPr>
              </a:p>
            </p:txBody>
          </p:sp>
        </mc:Choice>
        <mc:Fallback xmlns="">
          <p:sp>
            <p:nvSpPr>
              <p:cNvPr id="10" name="Google Shape;251;p37"/>
              <p:cNvSpPr txBox="1">
                <a:spLocks noRot="1" noChangeAspect="1" noMove="1" noResize="1" noEditPoints="1" noAdjustHandles="1" noChangeArrowheads="1" noChangeShapeType="1" noTextEdit="1"/>
              </p:cNvSpPr>
              <p:nvPr/>
            </p:nvSpPr>
            <p:spPr>
              <a:xfrm>
                <a:off x="9323570" y="3062741"/>
                <a:ext cx="1438666" cy="528893"/>
              </a:xfrm>
              <a:prstGeom prst="rect">
                <a:avLst/>
              </a:prstGeom>
              <a:blipFill rotWithShape="0">
                <a:blip r:embed="rId4"/>
                <a:stretch>
                  <a:fillRect l="-2542"/>
                </a:stretch>
              </a:blipFill>
              <a:ln>
                <a:noFill/>
              </a:ln>
            </p:spPr>
            <p:txBody>
              <a:bodyPr/>
              <a:lstStyle/>
              <a:p>
                <a:r>
                  <a:rPr lang="en-US">
                    <a:noFill/>
                  </a:rPr>
                  <a:t> </a:t>
                </a:r>
              </a:p>
            </p:txBody>
          </p:sp>
        </mc:Fallback>
      </mc:AlternateContent>
      <p:sp>
        <p:nvSpPr>
          <p:cNvPr id="11" name="Google Shape;377;p41"/>
          <p:cNvSpPr txBox="1">
            <a:spLocks/>
          </p:cNvSpPr>
          <p:nvPr/>
        </p:nvSpPr>
        <p:spPr>
          <a:xfrm>
            <a:off x="8800648" y="4376362"/>
            <a:ext cx="2334474"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600" b="0" dirty="0" smtClean="0">
                <a:solidFill>
                  <a:schemeClr val="lt1"/>
                </a:solidFill>
              </a:rPr>
              <a:t>t=</a:t>
            </a:r>
            <a:r>
              <a:rPr lang="fa-IR" sz="1600" b="0" dirty="0" smtClean="0">
                <a:solidFill>
                  <a:schemeClr val="lt1"/>
                </a:solidFill>
              </a:rPr>
              <a:t> </a:t>
            </a:r>
            <a:r>
              <a:rPr lang="en-US" sz="1600" b="0" dirty="0">
                <a:solidFill>
                  <a:schemeClr val="lt1"/>
                </a:solidFill>
              </a:rPr>
              <a:t>Electric current </a:t>
            </a:r>
            <a:r>
              <a:rPr lang="en-US" sz="1600" b="0" dirty="0" smtClean="0">
                <a:solidFill>
                  <a:schemeClr val="lt1"/>
                </a:solidFill>
              </a:rPr>
              <a:t>(A)</a:t>
            </a:r>
            <a:endParaRPr lang="en-US" sz="1600" b="0" dirty="0">
              <a:solidFill>
                <a:schemeClr val="lt1"/>
              </a:solidFill>
            </a:endParaRPr>
          </a:p>
        </p:txBody>
      </p:sp>
      <p:sp>
        <p:nvSpPr>
          <p:cNvPr id="12" name="TextBox 11"/>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300747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The Resistance(Ohm)</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9134770" cy="4742689"/>
          </a:xfrm>
        </p:spPr>
        <p:txBody>
          <a:bodyPr>
            <a:noAutofit/>
          </a:bodyPr>
          <a:lstStyle/>
          <a:p>
            <a:r>
              <a:rPr lang="en-US" sz="2400" b="1" dirty="0"/>
              <a:t>is the opposition to the flow of electrons or </a:t>
            </a:r>
            <a:r>
              <a:rPr lang="en-US" sz="2400" b="1" dirty="0" smtClean="0"/>
              <a:t>current</a:t>
            </a:r>
          </a:p>
          <a:p>
            <a:endParaRPr lang="en-US" sz="2400" b="1" dirty="0"/>
          </a:p>
          <a:p>
            <a:r>
              <a:rPr lang="en-US" sz="2400" b="1" dirty="0"/>
              <a:t> is measured in Ohms </a:t>
            </a:r>
            <a:r>
              <a:rPr lang="en-US" sz="2400" b="1" dirty="0" smtClean="0"/>
              <a:t>Ω</a:t>
            </a:r>
          </a:p>
          <a:p>
            <a:endParaRPr lang="en-US" sz="2400" b="1" dirty="0"/>
          </a:p>
          <a:p>
            <a:r>
              <a:rPr lang="en-US" sz="2400" b="1" dirty="0"/>
              <a:t>Then the factors which affect the resistance (R) of a conductor in ohms can be listed as</a:t>
            </a:r>
            <a:r>
              <a:rPr lang="en-US" sz="2400" b="1" dirty="0" smtClean="0"/>
              <a:t>:</a:t>
            </a:r>
            <a:endParaRPr lang="en-US" sz="2400" b="1" dirty="0"/>
          </a:p>
          <a:p>
            <a:pPr indent="-68263"/>
            <a:r>
              <a:rPr lang="en-US" sz="2000" b="1" dirty="0"/>
              <a:t>  </a:t>
            </a:r>
            <a:r>
              <a:rPr lang="en-US" sz="2000" b="1" dirty="0" smtClean="0"/>
              <a:t>The </a:t>
            </a:r>
            <a:r>
              <a:rPr lang="en-US" sz="2000" b="1" dirty="0"/>
              <a:t>resistivity (ρ) of the material from which the conductor is made.</a:t>
            </a:r>
          </a:p>
          <a:p>
            <a:pPr indent="-68263"/>
            <a:r>
              <a:rPr lang="en-US" sz="2000" b="1" dirty="0"/>
              <a:t>  </a:t>
            </a:r>
            <a:r>
              <a:rPr lang="en-US" sz="2000" b="1" dirty="0" smtClean="0"/>
              <a:t>The </a:t>
            </a:r>
            <a:r>
              <a:rPr lang="en-US" sz="2000" b="1" dirty="0"/>
              <a:t>total length (L) of the conductor.</a:t>
            </a:r>
          </a:p>
          <a:p>
            <a:pPr indent="-68263"/>
            <a:r>
              <a:rPr lang="en-US" sz="2000" b="1" dirty="0"/>
              <a:t>  </a:t>
            </a:r>
            <a:r>
              <a:rPr lang="en-US" sz="2000" b="1" dirty="0" smtClean="0"/>
              <a:t>The </a:t>
            </a:r>
            <a:r>
              <a:rPr lang="en-US" sz="2000" b="1" dirty="0"/>
              <a:t>cross-sectional area (A) of the conductor.</a:t>
            </a:r>
          </a:p>
          <a:p>
            <a:pPr indent="-68263"/>
            <a:r>
              <a:rPr lang="en-US" sz="2000" b="1" dirty="0"/>
              <a:t>  </a:t>
            </a:r>
            <a:r>
              <a:rPr lang="en-US" sz="2000" b="1" dirty="0" smtClean="0"/>
              <a:t>The </a:t>
            </a:r>
            <a:r>
              <a:rPr lang="en-US" sz="2000" b="1" dirty="0"/>
              <a:t>temperature of the conductor.</a:t>
            </a:r>
          </a:p>
          <a:p>
            <a:endParaRPr lang="en-US" sz="2400" b="1" dirty="0"/>
          </a:p>
          <a:p>
            <a:endParaRPr lang="en-US" sz="2400" b="1" dirty="0" smtClean="0"/>
          </a:p>
          <a:p>
            <a:endParaRPr lang="en-US" sz="2400" b="1" dirty="0"/>
          </a:p>
        </p:txBody>
      </p:sp>
      <p:sp>
        <p:nvSpPr>
          <p:cNvPr id="12" name="Google Shape;375;p41"/>
          <p:cNvSpPr/>
          <p:nvPr/>
        </p:nvSpPr>
        <p:spPr>
          <a:xfrm rot="5400000">
            <a:off x="9358914" y="2967031"/>
            <a:ext cx="1833446" cy="243188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3" name="Google Shape;251;p37"/>
              <p:cNvSpPr txBox="1">
                <a:spLocks/>
              </p:cNvSpPr>
              <p:nvPr/>
            </p:nvSpPr>
            <p:spPr>
              <a:xfrm>
                <a:off x="9578075" y="3699514"/>
                <a:ext cx="1395123" cy="966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𝑹</m:t>
                      </m:r>
                      <m:r>
                        <a:rPr lang="en-US" b="1" i="1" smtClean="0">
                          <a:solidFill>
                            <a:schemeClr val="bg1"/>
                          </a:solidFill>
                          <a:latin typeface="Cambria Math" panose="02040503050406030204" pitchFamily="18" charset="0"/>
                        </a:rPr>
                        <m:t>=</m:t>
                      </m:r>
                      <m:r>
                        <a:rPr lang="el-GR" i="1">
                          <a:solidFill>
                            <a:schemeClr val="bg1"/>
                          </a:solidFill>
                          <a:latin typeface="Cambria Math" panose="02040503050406030204" pitchFamily="18" charset="0"/>
                        </a:rPr>
                        <m:t>𝝆</m:t>
                      </m:r>
                      <m:r>
                        <a:rPr lang="en-US" b="1" i="1" smtClean="0">
                          <a:solidFill>
                            <a:schemeClr val="bg1"/>
                          </a:solidFill>
                          <a:latin typeface="Cambria Math" panose="02040503050406030204" pitchFamily="18" charset="0"/>
                        </a:rPr>
                        <m:t>. </m:t>
                      </m:r>
                      <m:f>
                        <m:fPr>
                          <m:ctrlPr>
                            <a:rPr lang="en-US" i="1" smtClean="0">
                              <a:solidFill>
                                <a:schemeClr val="bg1"/>
                              </a:solidFill>
                              <a:latin typeface="Cambria Math" panose="02040503050406030204" pitchFamily="18" charset="0"/>
                            </a:rPr>
                          </m:ctrlPr>
                        </m:fPr>
                        <m:num>
                          <m:r>
                            <a:rPr lang="en-US" b="1" i="1" smtClean="0">
                              <a:solidFill>
                                <a:schemeClr val="bg1"/>
                              </a:solidFill>
                              <a:latin typeface="Cambria Math" panose="02040503050406030204" pitchFamily="18" charset="0"/>
                            </a:rPr>
                            <m:t>𝑳</m:t>
                          </m:r>
                        </m:num>
                        <m:den>
                          <m:r>
                            <a:rPr lang="en-US" b="1" i="1" smtClean="0">
                              <a:solidFill>
                                <a:schemeClr val="bg1"/>
                              </a:solidFill>
                              <a:latin typeface="Cambria Math" panose="02040503050406030204" pitchFamily="18" charset="0"/>
                            </a:rPr>
                            <m:t>𝑨</m:t>
                          </m:r>
                        </m:den>
                      </m:f>
                    </m:oMath>
                  </m:oMathPara>
                </a14:m>
                <a:endParaRPr lang="en-US" dirty="0">
                  <a:solidFill>
                    <a:schemeClr val="bg1"/>
                  </a:solidFill>
                </a:endParaRPr>
              </a:p>
            </p:txBody>
          </p:sp>
        </mc:Choice>
        <mc:Fallback xmlns="">
          <p:sp>
            <p:nvSpPr>
              <p:cNvPr id="13" name="Google Shape;251;p37"/>
              <p:cNvSpPr txBox="1">
                <a:spLocks noRot="1" noChangeAspect="1" noMove="1" noResize="1" noEditPoints="1" noAdjustHandles="1" noChangeArrowheads="1" noChangeShapeType="1" noTextEdit="1"/>
              </p:cNvSpPr>
              <p:nvPr/>
            </p:nvSpPr>
            <p:spPr>
              <a:xfrm>
                <a:off x="9578075" y="3699514"/>
                <a:ext cx="1395123" cy="966913"/>
              </a:xfrm>
              <a:prstGeom prst="rect">
                <a:avLst/>
              </a:prstGeom>
              <a:blipFill rotWithShape="0">
                <a:blip r:embed="rId4"/>
                <a:stretch>
                  <a:fillRect/>
                </a:stretch>
              </a:blipFill>
              <a:ln>
                <a:noFill/>
              </a:ln>
            </p:spPr>
            <p:txBody>
              <a:bodyPr/>
              <a:lstStyle/>
              <a:p>
                <a:r>
                  <a:rPr lang="en-US">
                    <a:noFill/>
                  </a:rPr>
                  <a:t> </a:t>
                </a:r>
              </a:p>
            </p:txBody>
          </p:sp>
        </mc:Fallback>
      </mc:AlternateContent>
      <p:sp>
        <p:nvSpPr>
          <p:cNvPr id="14" name="TextBox 13"/>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564597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Ohm’s Law</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7976530" cy="4773169"/>
          </a:xfrm>
        </p:spPr>
        <p:txBody>
          <a:bodyPr>
            <a:noAutofit/>
          </a:bodyPr>
          <a:lstStyle/>
          <a:p>
            <a:r>
              <a:rPr lang="en-US" sz="2400" b="1" dirty="0"/>
              <a:t>Ohm's Law is a formula used to calculate the relationship between voltage, current and resistance in an electrical </a:t>
            </a:r>
            <a:r>
              <a:rPr lang="en-US" sz="2400" b="1" dirty="0" smtClean="0"/>
              <a:t>circuit</a:t>
            </a:r>
          </a:p>
          <a:p>
            <a:endParaRPr lang="en-US" sz="2400" b="1" dirty="0" smtClean="0"/>
          </a:p>
          <a:p>
            <a:r>
              <a:rPr lang="en-US" sz="2400" b="1" dirty="0"/>
              <a:t> Ohm's law describes the way current flows through a resistance when a different electric potential (voltage) is applied at each end of the resistance. </a:t>
            </a:r>
            <a:endParaRPr lang="en-US" sz="2400" b="1" dirty="0" smtClean="0"/>
          </a:p>
          <a:p>
            <a:endParaRPr lang="en-US" sz="2400" b="1" dirty="0"/>
          </a:p>
          <a:p>
            <a:r>
              <a:rPr lang="en-US" sz="2400" b="1" dirty="0"/>
              <a:t> This law is one of the most basic laws of electricity. It helps to calculate the power, efficiency, current, voltage, and resistance of an element of an electrical circuit.</a:t>
            </a:r>
          </a:p>
          <a:p>
            <a:endParaRPr lang="en-US" sz="2400" b="1" dirty="0"/>
          </a:p>
        </p:txBody>
      </p:sp>
      <p:sp>
        <p:nvSpPr>
          <p:cNvPr id="12" name="Google Shape;375;p41"/>
          <p:cNvSpPr/>
          <p:nvPr/>
        </p:nvSpPr>
        <p:spPr>
          <a:xfrm rot="5400000">
            <a:off x="9146514" y="2424173"/>
            <a:ext cx="1362218" cy="1514753"/>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3" name="Google Shape;251;p37"/>
              <p:cNvSpPr txBox="1">
                <a:spLocks/>
              </p:cNvSpPr>
              <p:nvPr/>
            </p:nvSpPr>
            <p:spPr>
              <a:xfrm>
                <a:off x="9182816" y="2791042"/>
                <a:ext cx="1289614" cy="781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rPr>
                        <m:t>𝑹</m:t>
                      </m:r>
                      <m:r>
                        <a:rPr lang="en-US" sz="2000" b="1"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𝑽</m:t>
                          </m:r>
                        </m:num>
                        <m:den>
                          <m:r>
                            <a:rPr lang="en-US" sz="2000" b="1" i="1" smtClean="0">
                              <a:solidFill>
                                <a:schemeClr val="bg1"/>
                              </a:solidFill>
                              <a:latin typeface="Cambria Math" panose="02040503050406030204" pitchFamily="18" charset="0"/>
                            </a:rPr>
                            <m:t>𝑰</m:t>
                          </m:r>
                        </m:den>
                      </m:f>
                    </m:oMath>
                  </m:oMathPara>
                </a14:m>
                <a:endParaRPr lang="en-US" sz="2000" dirty="0">
                  <a:solidFill>
                    <a:schemeClr val="bg1"/>
                  </a:solidFill>
                </a:endParaRPr>
              </a:p>
            </p:txBody>
          </p:sp>
        </mc:Choice>
        <mc:Fallback xmlns="">
          <p:sp>
            <p:nvSpPr>
              <p:cNvPr id="13" name="Google Shape;251;p37"/>
              <p:cNvSpPr txBox="1">
                <a:spLocks noRot="1" noChangeAspect="1" noMove="1" noResize="1" noEditPoints="1" noAdjustHandles="1" noChangeArrowheads="1" noChangeShapeType="1" noTextEdit="1"/>
              </p:cNvSpPr>
              <p:nvPr/>
            </p:nvSpPr>
            <p:spPr>
              <a:xfrm>
                <a:off x="9182816" y="2791042"/>
                <a:ext cx="1289614" cy="781013"/>
              </a:xfrm>
              <a:prstGeom prst="rect">
                <a:avLst/>
              </a:prstGeom>
              <a:blipFill rotWithShape="0">
                <a:blip r:embed="rId4"/>
                <a:stretch>
                  <a:fillRect/>
                </a:stretch>
              </a:blipFill>
              <a:ln>
                <a:noFill/>
              </a:ln>
            </p:spPr>
            <p:txBody>
              <a:bodyPr/>
              <a:lstStyle/>
              <a:p>
                <a:r>
                  <a:rPr lang="en-US">
                    <a:noFill/>
                  </a:rPr>
                  <a:t> </a:t>
                </a:r>
              </a:p>
            </p:txBody>
          </p:sp>
        </mc:Fallback>
      </mc:AlternateContent>
      <p:sp>
        <p:nvSpPr>
          <p:cNvPr id="14" name="Google Shape;375;p41"/>
          <p:cNvSpPr/>
          <p:nvPr/>
        </p:nvSpPr>
        <p:spPr>
          <a:xfrm rot="5400000">
            <a:off x="9146513" y="3876613"/>
            <a:ext cx="1362218" cy="1514753"/>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5" name="Google Shape;251;p37"/>
              <p:cNvSpPr txBox="1">
                <a:spLocks/>
              </p:cNvSpPr>
              <p:nvPr/>
            </p:nvSpPr>
            <p:spPr>
              <a:xfrm>
                <a:off x="9182815" y="4223363"/>
                <a:ext cx="1289614" cy="84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r"/>
                <a14:m>
                  <m:oMathPara xmlns:m="http://schemas.openxmlformats.org/officeDocument/2006/math">
                    <m:oMathParaPr>
                      <m:jc m:val="center"/>
                    </m:oMathParaPr>
                    <m:oMath xmlns:m="http://schemas.openxmlformats.org/officeDocument/2006/math">
                      <m:r>
                        <a:rPr lang="en-US" sz="2000" b="1" i="1" smtClean="0">
                          <a:solidFill>
                            <a:schemeClr val="bg1"/>
                          </a:solidFill>
                          <a:latin typeface="Cambria Math" panose="02040503050406030204" pitchFamily="18" charset="0"/>
                        </a:rPr>
                        <m:t>𝑰</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𝑽</m:t>
                          </m:r>
                        </m:num>
                        <m:den>
                          <m:r>
                            <a:rPr lang="en-US" sz="2000" b="1" i="1" smtClean="0">
                              <a:solidFill>
                                <a:schemeClr val="bg1"/>
                              </a:solidFill>
                              <a:latin typeface="Cambria Math" panose="02040503050406030204" pitchFamily="18" charset="0"/>
                            </a:rPr>
                            <m:t>𝑹</m:t>
                          </m:r>
                        </m:den>
                      </m:f>
                    </m:oMath>
                  </m:oMathPara>
                </a14:m>
                <a:endParaRPr lang="en-US" sz="2000" dirty="0">
                  <a:solidFill>
                    <a:schemeClr val="bg1"/>
                  </a:solidFill>
                </a:endParaRPr>
              </a:p>
            </p:txBody>
          </p:sp>
        </mc:Choice>
        <mc:Fallback xmlns="">
          <p:sp>
            <p:nvSpPr>
              <p:cNvPr id="15" name="Google Shape;251;p37"/>
              <p:cNvSpPr txBox="1">
                <a:spLocks noRot="1" noChangeAspect="1" noMove="1" noResize="1" noEditPoints="1" noAdjustHandles="1" noChangeArrowheads="1" noChangeShapeType="1" noTextEdit="1"/>
              </p:cNvSpPr>
              <p:nvPr/>
            </p:nvSpPr>
            <p:spPr>
              <a:xfrm>
                <a:off x="9182815" y="4223363"/>
                <a:ext cx="1289614" cy="841354"/>
              </a:xfrm>
              <a:prstGeom prst="rect">
                <a:avLst/>
              </a:prstGeom>
              <a:blipFill rotWithShape="0">
                <a:blip r:embed="rId5"/>
                <a:stretch>
                  <a:fillRect/>
                </a:stretch>
              </a:blipFill>
              <a:ln>
                <a:noFill/>
              </a:ln>
            </p:spPr>
            <p:txBody>
              <a:bodyPr/>
              <a:lstStyle/>
              <a:p>
                <a:r>
                  <a:rPr lang="en-US">
                    <a:noFill/>
                  </a:rPr>
                  <a:t> </a:t>
                </a:r>
              </a:p>
            </p:txBody>
          </p:sp>
        </mc:Fallback>
      </mc:AlternateContent>
      <p:sp>
        <p:nvSpPr>
          <p:cNvPr id="16" name="Google Shape;375;p41"/>
          <p:cNvSpPr/>
          <p:nvPr/>
        </p:nvSpPr>
        <p:spPr>
          <a:xfrm rot="5400000">
            <a:off x="9146513" y="5329053"/>
            <a:ext cx="1362218" cy="1514753"/>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7" name="Google Shape;251;p37"/>
              <p:cNvSpPr txBox="1">
                <a:spLocks/>
              </p:cNvSpPr>
              <p:nvPr/>
            </p:nvSpPr>
            <p:spPr>
              <a:xfrm>
                <a:off x="9182815" y="5812510"/>
                <a:ext cx="1289614" cy="461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rPr>
                        <m:t>𝑽</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𝑹</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𝑰</m:t>
                      </m:r>
                    </m:oMath>
                  </m:oMathPara>
                </a14:m>
                <a:endParaRPr lang="en-US" sz="2000" dirty="0">
                  <a:solidFill>
                    <a:schemeClr val="bg1"/>
                  </a:solidFill>
                </a:endParaRPr>
              </a:p>
            </p:txBody>
          </p:sp>
        </mc:Choice>
        <mc:Fallback xmlns="">
          <p:sp>
            <p:nvSpPr>
              <p:cNvPr id="17" name="Google Shape;251;p37"/>
              <p:cNvSpPr txBox="1">
                <a:spLocks noRot="1" noChangeAspect="1" noMove="1" noResize="1" noEditPoints="1" noAdjustHandles="1" noChangeArrowheads="1" noChangeShapeType="1" noTextEdit="1"/>
              </p:cNvSpPr>
              <p:nvPr/>
            </p:nvSpPr>
            <p:spPr>
              <a:xfrm>
                <a:off x="9182815" y="5812510"/>
                <a:ext cx="1289614" cy="461586"/>
              </a:xfrm>
              <a:prstGeom prst="rect">
                <a:avLst/>
              </a:prstGeom>
              <a:blipFill rotWithShape="0">
                <a:blip r:embed="rId6"/>
                <a:stretch>
                  <a:fillRect/>
                </a:stretch>
              </a:blipFill>
              <a:ln>
                <a:noFill/>
              </a:ln>
            </p:spPr>
            <p:txBody>
              <a:bodyPr/>
              <a:lstStyle/>
              <a:p>
                <a:r>
                  <a:rPr lang="en-US">
                    <a:noFill/>
                  </a:rPr>
                  <a:t> </a:t>
                </a:r>
              </a:p>
            </p:txBody>
          </p:sp>
        </mc:Fallback>
      </mc:AlternateContent>
      <p:sp>
        <p:nvSpPr>
          <p:cNvPr id="18" name="TextBox 17"/>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343042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What this chapter is not?</a:t>
            </a:r>
          </a:p>
        </p:txBody>
      </p:sp>
      <p:sp>
        <p:nvSpPr>
          <p:cNvPr id="3" name="Content Placeholder 2"/>
          <p:cNvSpPr>
            <a:spLocks noGrp="1"/>
          </p:cNvSpPr>
          <p:nvPr>
            <p:ph idx="1"/>
          </p:nvPr>
        </p:nvSpPr>
        <p:spPr>
          <a:xfrm>
            <a:off x="802227" y="1901951"/>
            <a:ext cx="10791153" cy="1862329"/>
          </a:xfrm>
        </p:spPr>
        <p:txBody>
          <a:bodyPr>
            <a:normAutofit/>
          </a:bodyPr>
          <a:lstStyle/>
          <a:p>
            <a:pPr algn="just"/>
            <a:r>
              <a:rPr lang="en-US" b="1" dirty="0">
                <a:latin typeface="Comic Sans MS" panose="030F0702030302020204" pitchFamily="66" charset="0"/>
              </a:rPr>
              <a:t>Detail of </a:t>
            </a:r>
            <a:r>
              <a:rPr lang="en-US" b="1" dirty="0" smtClean="0">
                <a:latin typeface="Comic Sans MS" panose="030F0702030302020204" pitchFamily="66" charset="0"/>
              </a:rPr>
              <a:t>electronic</a:t>
            </a:r>
          </a:p>
          <a:p>
            <a:pPr algn="just"/>
            <a:r>
              <a:rPr lang="en-US" b="1" dirty="0">
                <a:latin typeface="Comic Sans MS" panose="030F0702030302020204" pitchFamily="66" charset="0"/>
              </a:rPr>
              <a:t>Analysis of electrical circuits</a:t>
            </a:r>
          </a:p>
          <a:p>
            <a:pPr algn="just"/>
            <a:r>
              <a:rPr lang="en-US" b="1" dirty="0">
                <a:latin typeface="Comic Sans MS" panose="030F0702030302020204" pitchFamily="66" charset="0"/>
              </a:rPr>
              <a:t>Detail of Signal and Protocol in wireless network</a:t>
            </a:r>
          </a:p>
          <a:p>
            <a:pPr algn="just"/>
            <a:endParaRPr lang="en-US" b="1" dirty="0">
              <a:latin typeface="Comic Sans MS" panose="030F0702030302020204" pitchFamily="66" charset="0"/>
            </a:endParaRPr>
          </a:p>
        </p:txBody>
      </p:sp>
      <p:sp>
        <p:nvSpPr>
          <p:cNvPr id="4" name="Content Placeholder 2"/>
          <p:cNvSpPr txBox="1">
            <a:spLocks/>
          </p:cNvSpPr>
          <p:nvPr/>
        </p:nvSpPr>
        <p:spPr>
          <a:xfrm>
            <a:off x="802227" y="4020311"/>
            <a:ext cx="10791153" cy="1862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latin typeface="Comic Sans MS" panose="030F0702030302020204" pitchFamily="66" charset="0"/>
              </a:rPr>
              <a:t>The Importance of Electronics and Wireless Communication and Its Role in IoT</a:t>
            </a: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Example </a:t>
            </a:r>
            <a:endParaRPr lang="en-US" dirty="0">
              <a:latin typeface="Comic Sans MS" panose="030F0702030302020204" pitchFamily="66"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93" y="2517229"/>
            <a:ext cx="2803173" cy="1603656"/>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24" y="2517229"/>
            <a:ext cx="2748818" cy="163631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793" y="2560732"/>
            <a:ext cx="2860256" cy="1549305"/>
          </a:xfrm>
          <a:prstGeom prst="rect">
            <a:avLst/>
          </a:prstGeom>
        </p:spPr>
      </p:pic>
      <p:sp>
        <p:nvSpPr>
          <p:cNvPr id="20" name="Google Shape;375;p41"/>
          <p:cNvSpPr/>
          <p:nvPr/>
        </p:nvSpPr>
        <p:spPr>
          <a:xfrm rot="5400000">
            <a:off x="2219095" y="3423071"/>
            <a:ext cx="1110806" cy="2658836"/>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251;p37"/>
              <p:cNvSpPr txBox="1">
                <a:spLocks/>
              </p:cNvSpPr>
              <p:nvPr/>
            </p:nvSpPr>
            <p:spPr>
              <a:xfrm>
                <a:off x="1357993" y="4356723"/>
                <a:ext cx="1289614" cy="84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r"/>
                <a14:m>
                  <m:oMathPara xmlns:m="http://schemas.openxmlformats.org/officeDocument/2006/math">
                    <m:oMathParaPr>
                      <m:jc m:val="center"/>
                    </m:oMathParaPr>
                    <m:oMath xmlns:m="http://schemas.openxmlformats.org/officeDocument/2006/math">
                      <m:r>
                        <a:rPr lang="en-US" sz="1800" b="1" i="1" smtClean="0">
                          <a:solidFill>
                            <a:schemeClr val="bg1"/>
                          </a:solidFill>
                          <a:latin typeface="Cambria Math" panose="02040503050406030204" pitchFamily="18" charset="0"/>
                        </a:rPr>
                        <m:t>𝑰</m:t>
                      </m:r>
                      <m:r>
                        <a:rPr lang="en-US" sz="1800" b="1" i="1" smtClean="0">
                          <a:solidFill>
                            <a:schemeClr val="bg1"/>
                          </a:solidFill>
                          <a:latin typeface="Cambria Math" panose="02040503050406030204" pitchFamily="18" charset="0"/>
                        </a:rPr>
                        <m:t>=</m:t>
                      </m:r>
                      <m:f>
                        <m:fPr>
                          <m:ctrlPr>
                            <a:rPr lang="en-US" sz="1800" b="1" i="1" smtClean="0">
                              <a:solidFill>
                                <a:schemeClr val="bg1"/>
                              </a:solidFill>
                              <a:latin typeface="Cambria Math" panose="02040503050406030204" pitchFamily="18" charset="0"/>
                            </a:rPr>
                          </m:ctrlPr>
                        </m:fPr>
                        <m:num>
                          <m:r>
                            <a:rPr lang="en-US" sz="1800" b="1" i="1" smtClean="0">
                              <a:solidFill>
                                <a:schemeClr val="bg1"/>
                              </a:solidFill>
                              <a:latin typeface="Cambria Math" panose="02040503050406030204" pitchFamily="18" charset="0"/>
                            </a:rPr>
                            <m:t>𝑽</m:t>
                          </m:r>
                        </m:num>
                        <m:den>
                          <m:r>
                            <a:rPr lang="en-US" sz="1800" b="1" i="1" smtClean="0">
                              <a:solidFill>
                                <a:schemeClr val="bg1"/>
                              </a:solidFill>
                              <a:latin typeface="Cambria Math" panose="02040503050406030204" pitchFamily="18" charset="0"/>
                            </a:rPr>
                            <m:t>𝑹</m:t>
                          </m:r>
                        </m:den>
                      </m:f>
                    </m:oMath>
                  </m:oMathPara>
                </a14:m>
                <a:endParaRPr lang="en-US" sz="1800" dirty="0">
                  <a:solidFill>
                    <a:schemeClr val="bg1"/>
                  </a:solidFill>
                </a:endParaRPr>
              </a:p>
            </p:txBody>
          </p:sp>
        </mc:Choice>
        <mc:Fallback xmlns="">
          <p:sp>
            <p:nvSpPr>
              <p:cNvPr id="21" name="Google Shape;251;p37"/>
              <p:cNvSpPr txBox="1">
                <a:spLocks noRot="1" noChangeAspect="1" noMove="1" noResize="1" noEditPoints="1" noAdjustHandles="1" noChangeArrowheads="1" noChangeShapeType="1" noTextEdit="1"/>
              </p:cNvSpPr>
              <p:nvPr/>
            </p:nvSpPr>
            <p:spPr>
              <a:xfrm>
                <a:off x="1357993" y="4356723"/>
                <a:ext cx="1289614" cy="841354"/>
              </a:xfrm>
              <a:prstGeom prst="rect">
                <a:avLst/>
              </a:prstGeom>
              <a:blipFill rotWithShape="0">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Google Shape;251;p37"/>
              <p:cNvSpPr txBox="1">
                <a:spLocks/>
              </p:cNvSpPr>
              <p:nvPr/>
            </p:nvSpPr>
            <p:spPr>
              <a:xfrm>
                <a:off x="2434148" y="4356723"/>
                <a:ext cx="1662571" cy="84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r"/>
                <a14:m>
                  <m:oMathPara xmlns:m="http://schemas.openxmlformats.org/officeDocument/2006/math">
                    <m:oMathParaPr>
                      <m:jc m:val="center"/>
                    </m:oMathParaPr>
                    <m:oMath xmlns:m="http://schemas.openxmlformats.org/officeDocument/2006/math">
                      <m:r>
                        <a:rPr lang="en-US" sz="1800" b="1" i="1" smtClean="0">
                          <a:solidFill>
                            <a:schemeClr val="bg1"/>
                          </a:solidFill>
                          <a:latin typeface="Cambria Math" panose="02040503050406030204" pitchFamily="18" charset="0"/>
                        </a:rPr>
                        <m:t>𝑰</m:t>
                      </m:r>
                      <m:r>
                        <a:rPr lang="en-US" sz="1800" b="1" i="1" smtClean="0">
                          <a:solidFill>
                            <a:schemeClr val="bg1"/>
                          </a:solidFill>
                          <a:latin typeface="Cambria Math" panose="02040503050406030204" pitchFamily="18" charset="0"/>
                        </a:rPr>
                        <m:t>=</m:t>
                      </m:r>
                      <m:f>
                        <m:fPr>
                          <m:ctrlPr>
                            <a:rPr lang="en-US" sz="1800" b="1" i="1" smtClean="0">
                              <a:solidFill>
                                <a:schemeClr val="bg1"/>
                              </a:solidFill>
                              <a:latin typeface="Cambria Math" panose="02040503050406030204" pitchFamily="18" charset="0"/>
                            </a:rPr>
                          </m:ctrlPr>
                        </m:fPr>
                        <m:num>
                          <m:r>
                            <a:rPr lang="en-US" sz="1800" b="1" i="1" smtClean="0">
                              <a:solidFill>
                                <a:schemeClr val="bg1"/>
                              </a:solidFill>
                              <a:latin typeface="Cambria Math" panose="02040503050406030204" pitchFamily="18" charset="0"/>
                            </a:rPr>
                            <m:t>𝟏𝟐</m:t>
                          </m:r>
                        </m:num>
                        <m:den>
                          <m:r>
                            <a:rPr lang="en-US" sz="1800" b="1" i="1" smtClean="0">
                              <a:solidFill>
                                <a:schemeClr val="bg1"/>
                              </a:solidFill>
                              <a:latin typeface="Cambria Math" panose="02040503050406030204" pitchFamily="18" charset="0"/>
                            </a:rPr>
                            <m:t>𝟔</m:t>
                          </m:r>
                        </m:den>
                      </m:f>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𝟐</m:t>
                      </m:r>
                      <m:r>
                        <a:rPr lang="en-US" sz="1800" b="1" i="1" smtClean="0">
                          <a:solidFill>
                            <a:schemeClr val="bg1"/>
                          </a:solidFill>
                          <a:latin typeface="Cambria Math" panose="02040503050406030204" pitchFamily="18" charset="0"/>
                        </a:rPr>
                        <m:t>𝑨</m:t>
                      </m:r>
                    </m:oMath>
                  </m:oMathPara>
                </a14:m>
                <a:endParaRPr lang="en-US" sz="1800" dirty="0">
                  <a:solidFill>
                    <a:schemeClr val="bg1"/>
                  </a:solidFill>
                </a:endParaRPr>
              </a:p>
            </p:txBody>
          </p:sp>
        </mc:Choice>
        <mc:Fallback xmlns="">
          <p:sp>
            <p:nvSpPr>
              <p:cNvPr id="22" name="Google Shape;251;p37"/>
              <p:cNvSpPr txBox="1">
                <a:spLocks noRot="1" noChangeAspect="1" noMove="1" noResize="1" noEditPoints="1" noAdjustHandles="1" noChangeArrowheads="1" noChangeShapeType="1" noTextEdit="1"/>
              </p:cNvSpPr>
              <p:nvPr/>
            </p:nvSpPr>
            <p:spPr>
              <a:xfrm>
                <a:off x="2434148" y="4356723"/>
                <a:ext cx="1662571" cy="841354"/>
              </a:xfrm>
              <a:prstGeom prst="rect">
                <a:avLst/>
              </a:prstGeom>
              <a:blipFill rotWithShape="0">
                <a:blip r:embed="rId8"/>
                <a:stretch>
                  <a:fillRect/>
                </a:stretch>
              </a:blipFill>
              <a:ln>
                <a:noFill/>
              </a:ln>
            </p:spPr>
            <p:txBody>
              <a:bodyPr/>
              <a:lstStyle/>
              <a:p>
                <a:r>
                  <a:rPr lang="en-US">
                    <a:noFill/>
                  </a:rPr>
                  <a:t> </a:t>
                </a:r>
              </a:p>
            </p:txBody>
          </p:sp>
        </mc:Fallback>
      </mc:AlternateContent>
      <p:sp>
        <p:nvSpPr>
          <p:cNvPr id="23" name="Google Shape;375;p41"/>
          <p:cNvSpPr/>
          <p:nvPr/>
        </p:nvSpPr>
        <p:spPr>
          <a:xfrm rot="5400000">
            <a:off x="5228529" y="3423071"/>
            <a:ext cx="1110806" cy="2658836"/>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4" name="Google Shape;251;p37"/>
              <p:cNvSpPr txBox="1">
                <a:spLocks/>
              </p:cNvSpPr>
              <p:nvPr/>
            </p:nvSpPr>
            <p:spPr>
              <a:xfrm>
                <a:off x="5443582" y="4313179"/>
                <a:ext cx="1662571" cy="84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r"/>
                <a14:m>
                  <m:oMathPara xmlns:m="http://schemas.openxmlformats.org/officeDocument/2006/math">
                    <m:oMathParaPr>
                      <m:jc m:val="center"/>
                    </m:oMathParaPr>
                    <m:oMath xmlns:m="http://schemas.openxmlformats.org/officeDocument/2006/math">
                      <m:r>
                        <a:rPr lang="en-US" sz="1800" b="1" i="1" smtClean="0">
                          <a:solidFill>
                            <a:schemeClr val="bg1"/>
                          </a:solidFill>
                          <a:latin typeface="Cambria Math" panose="02040503050406030204" pitchFamily="18" charset="0"/>
                        </a:rPr>
                        <m:t>𝑰</m:t>
                      </m:r>
                      <m:r>
                        <a:rPr lang="en-US" sz="1800" b="1" i="1" smtClean="0">
                          <a:solidFill>
                            <a:schemeClr val="bg1"/>
                          </a:solidFill>
                          <a:latin typeface="Cambria Math" panose="02040503050406030204" pitchFamily="18" charset="0"/>
                        </a:rPr>
                        <m:t>=</m:t>
                      </m:r>
                      <m:f>
                        <m:fPr>
                          <m:ctrlPr>
                            <a:rPr lang="en-US" sz="1800" b="1" i="1" smtClean="0">
                              <a:solidFill>
                                <a:schemeClr val="bg1"/>
                              </a:solidFill>
                              <a:latin typeface="Cambria Math" panose="02040503050406030204" pitchFamily="18" charset="0"/>
                            </a:rPr>
                          </m:ctrlPr>
                        </m:fPr>
                        <m:num>
                          <m:r>
                            <a:rPr lang="en-US" sz="1800" b="1" i="1" smtClean="0">
                              <a:solidFill>
                                <a:schemeClr val="bg1"/>
                              </a:solidFill>
                              <a:latin typeface="Cambria Math" panose="02040503050406030204" pitchFamily="18" charset="0"/>
                            </a:rPr>
                            <m:t>𝟐𝟒</m:t>
                          </m:r>
                        </m:num>
                        <m:den>
                          <m:r>
                            <a:rPr lang="en-US" sz="1800" b="1" i="1" smtClean="0">
                              <a:solidFill>
                                <a:schemeClr val="bg1"/>
                              </a:solidFill>
                              <a:latin typeface="Cambria Math" panose="02040503050406030204" pitchFamily="18" charset="0"/>
                            </a:rPr>
                            <m:t>𝟔</m:t>
                          </m:r>
                        </m:den>
                      </m:f>
                      <m:r>
                        <a:rPr lang="en-US" sz="1800" b="1" i="1" smtClean="0">
                          <a:solidFill>
                            <a:schemeClr val="bg1"/>
                          </a:solidFill>
                          <a:latin typeface="Cambria Math" panose="02040503050406030204" pitchFamily="18" charset="0"/>
                        </a:rPr>
                        <m:t>=</m:t>
                      </m:r>
                      <m:r>
                        <a:rPr lang="el-GR" sz="1800" i="1">
                          <a:solidFill>
                            <a:schemeClr val="bg1"/>
                          </a:solidFill>
                          <a:latin typeface="Cambria Math" panose="02040503050406030204" pitchFamily="18" charset="0"/>
                        </a:rPr>
                        <m:t>𝟒</m:t>
                      </m:r>
                      <m:r>
                        <a:rPr lang="el-GR" sz="1800" i="1">
                          <a:solidFill>
                            <a:schemeClr val="bg1"/>
                          </a:solidFill>
                          <a:latin typeface="Cambria Math" panose="02040503050406030204" pitchFamily="18" charset="0"/>
                        </a:rPr>
                        <m:t>𝜴</m:t>
                      </m:r>
                    </m:oMath>
                  </m:oMathPara>
                </a14:m>
                <a:endParaRPr lang="en-US" sz="1800" dirty="0">
                  <a:solidFill>
                    <a:schemeClr val="bg1"/>
                  </a:solidFill>
                </a:endParaRPr>
              </a:p>
            </p:txBody>
          </p:sp>
        </mc:Choice>
        <mc:Fallback xmlns="">
          <p:sp>
            <p:nvSpPr>
              <p:cNvPr id="24" name="Google Shape;251;p37"/>
              <p:cNvSpPr txBox="1">
                <a:spLocks noRot="1" noChangeAspect="1" noMove="1" noResize="1" noEditPoints="1" noAdjustHandles="1" noChangeArrowheads="1" noChangeShapeType="1" noTextEdit="1"/>
              </p:cNvSpPr>
              <p:nvPr/>
            </p:nvSpPr>
            <p:spPr>
              <a:xfrm>
                <a:off x="5443582" y="4313179"/>
                <a:ext cx="1662571" cy="841354"/>
              </a:xfrm>
              <a:prstGeom prst="rect">
                <a:avLst/>
              </a:prstGeom>
              <a:blipFill rotWithShape="0">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Google Shape;251;p37"/>
              <p:cNvSpPr txBox="1">
                <a:spLocks/>
              </p:cNvSpPr>
              <p:nvPr/>
            </p:nvSpPr>
            <p:spPr>
              <a:xfrm>
                <a:off x="4304241" y="4343349"/>
                <a:ext cx="1289614" cy="781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𝑹</m:t>
                      </m:r>
                      <m:r>
                        <a:rPr lang="en-US" sz="1800" b="1" i="1" smtClean="0">
                          <a:solidFill>
                            <a:schemeClr val="bg1"/>
                          </a:solidFill>
                          <a:latin typeface="Cambria Math" panose="02040503050406030204" pitchFamily="18" charset="0"/>
                        </a:rPr>
                        <m:t>=</m:t>
                      </m:r>
                      <m:f>
                        <m:fPr>
                          <m:ctrlPr>
                            <a:rPr lang="en-US" sz="1800" i="1" smtClean="0">
                              <a:solidFill>
                                <a:schemeClr val="bg1"/>
                              </a:solidFill>
                              <a:latin typeface="Cambria Math" panose="02040503050406030204" pitchFamily="18" charset="0"/>
                            </a:rPr>
                          </m:ctrlPr>
                        </m:fPr>
                        <m:num>
                          <m:r>
                            <a:rPr lang="en-US" sz="1800" b="1" i="1" smtClean="0">
                              <a:solidFill>
                                <a:schemeClr val="bg1"/>
                              </a:solidFill>
                              <a:latin typeface="Cambria Math" panose="02040503050406030204" pitchFamily="18" charset="0"/>
                            </a:rPr>
                            <m:t>𝑽</m:t>
                          </m:r>
                        </m:num>
                        <m:den>
                          <m:r>
                            <a:rPr lang="en-US" sz="1800" b="1" i="1" smtClean="0">
                              <a:solidFill>
                                <a:schemeClr val="bg1"/>
                              </a:solidFill>
                              <a:latin typeface="Cambria Math" panose="02040503050406030204" pitchFamily="18" charset="0"/>
                            </a:rPr>
                            <m:t>𝑰</m:t>
                          </m:r>
                        </m:den>
                      </m:f>
                    </m:oMath>
                  </m:oMathPara>
                </a14:m>
                <a:endParaRPr lang="en-US" sz="1800" dirty="0">
                  <a:solidFill>
                    <a:schemeClr val="bg1"/>
                  </a:solidFill>
                </a:endParaRPr>
              </a:p>
            </p:txBody>
          </p:sp>
        </mc:Choice>
        <mc:Fallback xmlns="">
          <p:sp>
            <p:nvSpPr>
              <p:cNvPr id="25" name="Google Shape;251;p37"/>
              <p:cNvSpPr txBox="1">
                <a:spLocks noRot="1" noChangeAspect="1" noMove="1" noResize="1" noEditPoints="1" noAdjustHandles="1" noChangeArrowheads="1" noChangeShapeType="1" noTextEdit="1"/>
              </p:cNvSpPr>
              <p:nvPr/>
            </p:nvSpPr>
            <p:spPr>
              <a:xfrm>
                <a:off x="4304241" y="4343349"/>
                <a:ext cx="1289614" cy="781013"/>
              </a:xfrm>
              <a:prstGeom prst="rect">
                <a:avLst/>
              </a:prstGeom>
              <a:blipFill rotWithShape="0">
                <a:blip r:embed="rId10"/>
                <a:stretch>
                  <a:fillRect/>
                </a:stretch>
              </a:blipFill>
              <a:ln>
                <a:noFill/>
              </a:ln>
            </p:spPr>
            <p:txBody>
              <a:bodyPr/>
              <a:lstStyle/>
              <a:p>
                <a:r>
                  <a:rPr lang="en-US">
                    <a:noFill/>
                  </a:rPr>
                  <a:t> </a:t>
                </a:r>
              </a:p>
            </p:txBody>
          </p:sp>
        </mc:Fallback>
      </mc:AlternateContent>
      <p:sp>
        <p:nvSpPr>
          <p:cNvPr id="26" name="Google Shape;375;p41"/>
          <p:cNvSpPr/>
          <p:nvPr/>
        </p:nvSpPr>
        <p:spPr>
          <a:xfrm rot="5400000">
            <a:off x="8234081" y="3425266"/>
            <a:ext cx="1110806" cy="2658836"/>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7" name="Google Shape;251;p37"/>
              <p:cNvSpPr txBox="1">
                <a:spLocks/>
              </p:cNvSpPr>
              <p:nvPr/>
            </p:nvSpPr>
            <p:spPr>
              <a:xfrm>
                <a:off x="8456331" y="4443803"/>
                <a:ext cx="1662571" cy="590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r"/>
                <a14:m>
                  <m:oMathPara xmlns:m="http://schemas.openxmlformats.org/officeDocument/2006/math">
                    <m:oMathParaPr>
                      <m:jc m:val="center"/>
                    </m:oMathParaPr>
                    <m:oMath xmlns:m="http://schemas.openxmlformats.org/officeDocument/2006/math">
                      <m:r>
                        <a:rPr lang="en-US" sz="1800" b="1" i="1" smtClean="0">
                          <a:solidFill>
                            <a:schemeClr val="bg1"/>
                          </a:solidFill>
                          <a:latin typeface="Cambria Math" panose="02040503050406030204" pitchFamily="18" charset="0"/>
                        </a:rPr>
                        <m:t>𝟓</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𝟖</m:t>
                      </m:r>
                      <m:r>
                        <a:rPr lang="en-US" sz="1800" b="1" i="1" smtClean="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𝟒𝟎</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𝑽</m:t>
                      </m:r>
                    </m:oMath>
                  </m:oMathPara>
                </a14:m>
                <a:endParaRPr lang="en-US" sz="1800" dirty="0">
                  <a:solidFill>
                    <a:schemeClr val="bg1"/>
                  </a:solidFill>
                </a:endParaRPr>
              </a:p>
            </p:txBody>
          </p:sp>
        </mc:Choice>
        <mc:Fallback xmlns="">
          <p:sp>
            <p:nvSpPr>
              <p:cNvPr id="27" name="Google Shape;251;p37"/>
              <p:cNvSpPr txBox="1">
                <a:spLocks noRot="1" noChangeAspect="1" noMove="1" noResize="1" noEditPoints="1" noAdjustHandles="1" noChangeArrowheads="1" noChangeShapeType="1" noTextEdit="1"/>
              </p:cNvSpPr>
              <p:nvPr/>
            </p:nvSpPr>
            <p:spPr>
              <a:xfrm>
                <a:off x="8456331" y="4443803"/>
                <a:ext cx="1662571" cy="590015"/>
              </a:xfrm>
              <a:prstGeom prst="rect">
                <a:avLst/>
              </a:prstGeom>
              <a:blipFill rotWithShape="0">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51;p37"/>
              <p:cNvSpPr txBox="1">
                <a:spLocks/>
              </p:cNvSpPr>
              <p:nvPr/>
            </p:nvSpPr>
            <p:spPr>
              <a:xfrm>
                <a:off x="7450307" y="4443803"/>
                <a:ext cx="1289614" cy="461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𝑽</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𝑹</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𝑰</m:t>
                      </m:r>
                    </m:oMath>
                  </m:oMathPara>
                </a14:m>
                <a:endParaRPr lang="en-US" sz="1800" dirty="0">
                  <a:solidFill>
                    <a:schemeClr val="bg1"/>
                  </a:solidFill>
                </a:endParaRPr>
              </a:p>
            </p:txBody>
          </p:sp>
        </mc:Choice>
        <mc:Fallback xmlns="">
          <p:sp>
            <p:nvSpPr>
              <p:cNvPr id="28" name="Google Shape;251;p37"/>
              <p:cNvSpPr txBox="1">
                <a:spLocks noRot="1" noChangeAspect="1" noMove="1" noResize="1" noEditPoints="1" noAdjustHandles="1" noChangeArrowheads="1" noChangeShapeType="1" noTextEdit="1"/>
              </p:cNvSpPr>
              <p:nvPr/>
            </p:nvSpPr>
            <p:spPr>
              <a:xfrm>
                <a:off x="7450307" y="4443803"/>
                <a:ext cx="1289614" cy="461586"/>
              </a:xfrm>
              <a:prstGeom prst="rect">
                <a:avLst/>
              </a:prstGeom>
              <a:blipFill rotWithShape="0">
                <a:blip r:embed="rId12"/>
                <a:stretch>
                  <a:fillRect/>
                </a:stretch>
              </a:blipFill>
              <a:ln>
                <a:noFill/>
              </a:ln>
            </p:spPr>
            <p:txBody>
              <a:bodyPr/>
              <a:lstStyle/>
              <a:p>
                <a:r>
                  <a:rPr lang="en-US">
                    <a:noFill/>
                  </a:rPr>
                  <a:t> </a:t>
                </a:r>
              </a:p>
            </p:txBody>
          </p:sp>
        </mc:Fallback>
      </mc:AlternateContent>
      <p:sp>
        <p:nvSpPr>
          <p:cNvPr id="29" name="TextBox 28"/>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846468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 Electrical Work (W) </a:t>
            </a:r>
            <a:endParaRPr lang="en-US" dirty="0">
              <a:latin typeface="Comic Sans MS" panose="030F0702030302020204" pitchFamily="66" charset="0"/>
            </a:endParaRPr>
          </a:p>
        </p:txBody>
      </p:sp>
      <p:sp>
        <p:nvSpPr>
          <p:cNvPr id="15" name="Content Placeholder 2"/>
          <p:cNvSpPr>
            <a:spLocks noGrp="1"/>
          </p:cNvSpPr>
          <p:nvPr>
            <p:ph idx="1"/>
          </p:nvPr>
        </p:nvSpPr>
        <p:spPr>
          <a:xfrm>
            <a:off x="115910" y="1901951"/>
            <a:ext cx="7976530" cy="2715769"/>
          </a:xfrm>
        </p:spPr>
        <p:txBody>
          <a:bodyPr>
            <a:noAutofit/>
          </a:bodyPr>
          <a:lstStyle/>
          <a:p>
            <a:r>
              <a:rPr lang="en-US" sz="2400" b="1" dirty="0"/>
              <a:t>Electrical work is done in moving q </a:t>
            </a:r>
            <a:r>
              <a:rPr lang="en-US" sz="2400" b="1" dirty="0" err="1"/>
              <a:t>Coloumbs</a:t>
            </a:r>
            <a:r>
              <a:rPr lang="en-US" sz="2400" b="1" dirty="0"/>
              <a:t> of charge from infinity to a point.</a:t>
            </a:r>
          </a:p>
          <a:p>
            <a:endParaRPr lang="en-US" sz="2400" b="1" dirty="0" smtClean="0"/>
          </a:p>
          <a:p>
            <a:r>
              <a:rPr lang="en-US" sz="2400" b="1" dirty="0"/>
              <a:t> It is the same electrical energy.</a:t>
            </a:r>
          </a:p>
          <a:p>
            <a:endParaRPr lang="en-US" sz="2400" b="1" dirty="0"/>
          </a:p>
          <a:p>
            <a:r>
              <a:rPr lang="en-US" sz="2400" b="1" dirty="0"/>
              <a:t>Its unit is Joules (j) and watt hour (</a:t>
            </a:r>
            <a:r>
              <a:rPr lang="en-US" sz="2400" b="1" dirty="0" err="1"/>
              <a:t>wh</a:t>
            </a:r>
            <a:r>
              <a:rPr lang="en-US" sz="2400" b="1" dirty="0"/>
              <a:t>).</a:t>
            </a:r>
          </a:p>
          <a:p>
            <a:endParaRPr lang="en-US" sz="2400" b="1" dirty="0"/>
          </a:p>
        </p:txBody>
      </p:sp>
      <p:sp>
        <p:nvSpPr>
          <p:cNvPr id="16" name="Google Shape;251;p37"/>
          <p:cNvSpPr txBox="1">
            <a:spLocks/>
          </p:cNvSpPr>
          <p:nvPr/>
        </p:nvSpPr>
        <p:spPr>
          <a:xfrm>
            <a:off x="3093207" y="4617720"/>
            <a:ext cx="5214300" cy="528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2000" dirty="0" smtClean="0"/>
              <a:t>formula of electric </a:t>
            </a:r>
            <a:r>
              <a:rPr lang="en-US" sz="2000" dirty="0"/>
              <a:t>energy</a:t>
            </a:r>
          </a:p>
        </p:txBody>
      </p:sp>
      <p:sp>
        <p:nvSpPr>
          <p:cNvPr id="17" name="Google Shape;375;p41"/>
          <p:cNvSpPr/>
          <p:nvPr/>
        </p:nvSpPr>
        <p:spPr>
          <a:xfrm rot="5400000">
            <a:off x="2854036" y="4793625"/>
            <a:ext cx="1202180" cy="182573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9" name="Google Shape;251;p37"/>
              <p:cNvSpPr txBox="1">
                <a:spLocks/>
              </p:cNvSpPr>
              <p:nvPr/>
            </p:nvSpPr>
            <p:spPr>
              <a:xfrm>
                <a:off x="2788399" y="5442601"/>
                <a:ext cx="1368199" cy="470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𝑽</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𝑰</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𝒕</m:t>
                      </m:r>
                    </m:oMath>
                  </m:oMathPara>
                </a14:m>
                <a:endParaRPr lang="en-US" sz="2000" dirty="0">
                  <a:solidFill>
                    <a:schemeClr val="bg1"/>
                  </a:solidFill>
                </a:endParaRPr>
              </a:p>
            </p:txBody>
          </p:sp>
        </mc:Choice>
        <mc:Fallback xmlns="">
          <p:sp>
            <p:nvSpPr>
              <p:cNvPr id="29" name="Google Shape;251;p37"/>
              <p:cNvSpPr txBox="1">
                <a:spLocks noRot="1" noChangeAspect="1" noMove="1" noResize="1" noEditPoints="1" noAdjustHandles="1" noChangeArrowheads="1" noChangeShapeType="1" noTextEdit="1"/>
              </p:cNvSpPr>
              <p:nvPr/>
            </p:nvSpPr>
            <p:spPr>
              <a:xfrm>
                <a:off x="2788399" y="5442601"/>
                <a:ext cx="1368199" cy="470381"/>
              </a:xfrm>
              <a:prstGeom prst="rect">
                <a:avLst/>
              </a:prstGeom>
              <a:blipFill rotWithShape="0">
                <a:blip r:embed="rId4"/>
                <a:stretch>
                  <a:fillRect l="-889"/>
                </a:stretch>
              </a:blipFill>
              <a:ln>
                <a:noFill/>
              </a:ln>
            </p:spPr>
            <p:txBody>
              <a:bodyPr/>
              <a:lstStyle/>
              <a:p>
                <a:r>
                  <a:rPr lang="en-US">
                    <a:noFill/>
                  </a:rPr>
                  <a:t> </a:t>
                </a:r>
              </a:p>
            </p:txBody>
          </p:sp>
        </mc:Fallback>
      </mc:AlternateContent>
      <p:sp>
        <p:nvSpPr>
          <p:cNvPr id="30" name="Google Shape;375;p41"/>
          <p:cNvSpPr/>
          <p:nvPr/>
        </p:nvSpPr>
        <p:spPr>
          <a:xfrm rot="5400000">
            <a:off x="5172693" y="4793625"/>
            <a:ext cx="1202180" cy="182573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1" name="Google Shape;251;p37"/>
              <p:cNvSpPr txBox="1">
                <a:spLocks/>
              </p:cNvSpPr>
              <p:nvPr/>
            </p:nvSpPr>
            <p:spPr>
              <a:xfrm>
                <a:off x="4860918" y="5411481"/>
                <a:ext cx="1825730" cy="501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𝑹</m:t>
                      </m:r>
                      <m:r>
                        <a:rPr lang="en-US" sz="2000" b="1" i="1" smtClean="0">
                          <a:solidFill>
                            <a:schemeClr val="bg1"/>
                          </a:solidFill>
                          <a:latin typeface="Cambria Math" panose="02040503050406030204" pitchFamily="18" charset="0"/>
                        </a:rPr>
                        <m:t>.</m:t>
                      </m:r>
                      <m:sSup>
                        <m:sSupPr>
                          <m:ctrlPr>
                            <a:rPr lang="en-US" sz="2000" b="1" i="1" smtClean="0">
                              <a:solidFill>
                                <a:schemeClr val="bg1"/>
                              </a:solidFill>
                              <a:latin typeface="Cambria Math" panose="02040503050406030204" pitchFamily="18" charset="0"/>
                            </a:rPr>
                          </m:ctrlPr>
                        </m:sSupPr>
                        <m:e>
                          <m:r>
                            <a:rPr lang="en-US" sz="2000" b="1" i="1" smtClean="0">
                              <a:solidFill>
                                <a:schemeClr val="bg1"/>
                              </a:solidFill>
                              <a:latin typeface="Cambria Math" panose="02040503050406030204" pitchFamily="18" charset="0"/>
                            </a:rPr>
                            <m:t>𝑰</m:t>
                          </m:r>
                        </m:e>
                        <m:sup>
                          <m:r>
                            <a:rPr lang="en-US" sz="2000" b="1" i="1" smtClean="0">
                              <a:solidFill>
                                <a:schemeClr val="bg1"/>
                              </a:solidFill>
                              <a:latin typeface="Cambria Math" panose="02040503050406030204" pitchFamily="18" charset="0"/>
                            </a:rPr>
                            <m:t>𝟐</m:t>
                          </m:r>
                        </m:sup>
                      </m:sSup>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𝒕</m:t>
                      </m:r>
                    </m:oMath>
                  </m:oMathPara>
                </a14:m>
                <a:endParaRPr lang="en-US" sz="2000" dirty="0">
                  <a:solidFill>
                    <a:schemeClr val="bg1"/>
                  </a:solidFill>
                </a:endParaRPr>
              </a:p>
            </p:txBody>
          </p:sp>
        </mc:Choice>
        <mc:Fallback xmlns="">
          <p:sp>
            <p:nvSpPr>
              <p:cNvPr id="31" name="Google Shape;251;p37"/>
              <p:cNvSpPr txBox="1">
                <a:spLocks noRot="1" noChangeAspect="1" noMove="1" noResize="1" noEditPoints="1" noAdjustHandles="1" noChangeArrowheads="1" noChangeShapeType="1" noTextEdit="1"/>
              </p:cNvSpPr>
              <p:nvPr/>
            </p:nvSpPr>
            <p:spPr>
              <a:xfrm>
                <a:off x="4860918" y="5411481"/>
                <a:ext cx="1825730" cy="501501"/>
              </a:xfrm>
              <a:prstGeom prst="rect">
                <a:avLst/>
              </a:prstGeom>
              <a:blipFill rotWithShape="0">
                <a:blip r:embed="rId5"/>
                <a:stretch>
                  <a:fillRect/>
                </a:stretch>
              </a:blipFill>
              <a:ln>
                <a:noFill/>
              </a:ln>
            </p:spPr>
            <p:txBody>
              <a:bodyPr/>
              <a:lstStyle/>
              <a:p>
                <a:r>
                  <a:rPr lang="en-US">
                    <a:noFill/>
                  </a:rPr>
                  <a:t> </a:t>
                </a:r>
              </a:p>
            </p:txBody>
          </p:sp>
        </mc:Fallback>
      </mc:AlternateContent>
      <p:sp>
        <p:nvSpPr>
          <p:cNvPr id="32" name="Google Shape;375;p41"/>
          <p:cNvSpPr/>
          <p:nvPr/>
        </p:nvSpPr>
        <p:spPr>
          <a:xfrm rot="5400000">
            <a:off x="7491350" y="4793625"/>
            <a:ext cx="1202180" cy="182573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3" name="Google Shape;251;p37"/>
              <p:cNvSpPr txBox="1">
                <a:spLocks/>
              </p:cNvSpPr>
              <p:nvPr/>
            </p:nvSpPr>
            <p:spPr>
              <a:xfrm>
                <a:off x="7408340" y="5281999"/>
                <a:ext cx="1368199" cy="760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p>
                            <m:sSupPr>
                              <m:ctrlPr>
                                <a:rPr lang="en-US" sz="2000" b="1" i="1" smtClean="0">
                                  <a:solidFill>
                                    <a:schemeClr val="bg1"/>
                                  </a:solidFill>
                                  <a:latin typeface="Cambria Math" panose="02040503050406030204" pitchFamily="18" charset="0"/>
                                </a:rPr>
                              </m:ctrlPr>
                            </m:sSupPr>
                            <m:e>
                              <m:r>
                                <a:rPr lang="en-US" sz="2000" b="1" i="1" smtClean="0">
                                  <a:solidFill>
                                    <a:schemeClr val="bg1"/>
                                  </a:solidFill>
                                  <a:latin typeface="Cambria Math" panose="02040503050406030204" pitchFamily="18" charset="0"/>
                                </a:rPr>
                                <m:t>𝑽</m:t>
                              </m:r>
                            </m:e>
                            <m:sup>
                              <m:r>
                                <a:rPr lang="en-US" sz="2000" b="1" i="1" smtClean="0">
                                  <a:solidFill>
                                    <a:schemeClr val="bg1"/>
                                  </a:solidFill>
                                  <a:latin typeface="Cambria Math" panose="02040503050406030204" pitchFamily="18" charset="0"/>
                                </a:rPr>
                                <m:t>𝟐</m:t>
                              </m:r>
                            </m:sup>
                          </m:sSup>
                        </m:num>
                        <m:den>
                          <m:r>
                            <a:rPr lang="en-US" sz="2000" b="1" i="1" smtClean="0">
                              <a:solidFill>
                                <a:schemeClr val="bg1"/>
                              </a:solidFill>
                              <a:latin typeface="Cambria Math" panose="02040503050406030204" pitchFamily="18" charset="0"/>
                            </a:rPr>
                            <m:t>𝑹</m:t>
                          </m:r>
                        </m:den>
                      </m:f>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𝒕</m:t>
                      </m:r>
                    </m:oMath>
                  </m:oMathPara>
                </a14:m>
                <a:endParaRPr lang="en-US" sz="2000" dirty="0">
                  <a:solidFill>
                    <a:schemeClr val="bg1"/>
                  </a:solidFill>
                </a:endParaRPr>
              </a:p>
            </p:txBody>
          </p:sp>
        </mc:Choice>
        <mc:Fallback xmlns="">
          <p:sp>
            <p:nvSpPr>
              <p:cNvPr id="33" name="Google Shape;251;p37"/>
              <p:cNvSpPr txBox="1">
                <a:spLocks noRot="1" noChangeAspect="1" noMove="1" noResize="1" noEditPoints="1" noAdjustHandles="1" noChangeArrowheads="1" noChangeShapeType="1" noTextEdit="1"/>
              </p:cNvSpPr>
              <p:nvPr/>
            </p:nvSpPr>
            <p:spPr>
              <a:xfrm>
                <a:off x="7408340" y="5281999"/>
                <a:ext cx="1368199" cy="760463"/>
              </a:xfrm>
              <a:prstGeom prst="rect">
                <a:avLst/>
              </a:prstGeom>
              <a:blipFill rotWithShape="0">
                <a:blip r:embed="rId6"/>
                <a:stretch>
                  <a:fillRect/>
                </a:stretch>
              </a:blipFill>
              <a:ln>
                <a:noFill/>
              </a:ln>
            </p:spPr>
            <p:txBody>
              <a:bodyPr/>
              <a:lstStyle/>
              <a:p>
                <a:r>
                  <a:rPr lang="en-US">
                    <a:noFill/>
                  </a:rPr>
                  <a:t> </a:t>
                </a:r>
              </a:p>
            </p:txBody>
          </p:sp>
        </mc:Fallback>
      </mc:AlternateContent>
      <p:sp>
        <p:nvSpPr>
          <p:cNvPr id="34" name="TextBox 33"/>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99232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 Power (p)</a:t>
            </a:r>
            <a:endParaRPr lang="en-US" dirty="0">
              <a:latin typeface="Comic Sans MS" panose="030F0702030302020204" pitchFamily="66" charset="0"/>
            </a:endParaRPr>
          </a:p>
        </p:txBody>
      </p:sp>
      <p:sp>
        <p:nvSpPr>
          <p:cNvPr id="15" name="Content Placeholder 2"/>
          <p:cNvSpPr>
            <a:spLocks noGrp="1"/>
          </p:cNvSpPr>
          <p:nvPr>
            <p:ph idx="1"/>
          </p:nvPr>
        </p:nvSpPr>
        <p:spPr>
          <a:xfrm>
            <a:off x="115910" y="1901951"/>
            <a:ext cx="7976530" cy="2014729"/>
          </a:xfrm>
        </p:spPr>
        <p:txBody>
          <a:bodyPr>
            <a:noAutofit/>
          </a:bodyPr>
          <a:lstStyle/>
          <a:p>
            <a:r>
              <a:rPr lang="en-US" sz="2400" b="1" dirty="0"/>
              <a:t> Is the amount of electric energy converted to another form of energy in a given length of time.</a:t>
            </a:r>
          </a:p>
          <a:p>
            <a:endParaRPr lang="en-US" sz="2400" b="1" dirty="0" smtClean="0"/>
          </a:p>
          <a:p>
            <a:r>
              <a:rPr lang="en-US" sz="2400" b="1" dirty="0"/>
              <a:t> measured in Watts (W</a:t>
            </a:r>
            <a:r>
              <a:rPr lang="en-US" sz="2400" b="1" dirty="0" smtClean="0"/>
              <a:t>)</a:t>
            </a:r>
            <a:endParaRPr lang="en-US" sz="2400" b="1" dirty="0"/>
          </a:p>
        </p:txBody>
      </p:sp>
      <p:sp>
        <p:nvSpPr>
          <p:cNvPr id="24" name="Google Shape;375;p41"/>
          <p:cNvSpPr/>
          <p:nvPr/>
        </p:nvSpPr>
        <p:spPr>
          <a:xfrm rot="5400000">
            <a:off x="5399595" y="4638161"/>
            <a:ext cx="1091256" cy="1507693"/>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5" name="Google Shape;251;p37"/>
              <p:cNvSpPr txBox="1">
                <a:spLocks/>
              </p:cNvSpPr>
              <p:nvPr/>
            </p:nvSpPr>
            <p:spPr>
              <a:xfrm>
                <a:off x="5178467" y="5019079"/>
                <a:ext cx="1368199" cy="718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𝑷</m:t>
                      </m:r>
                      <m:r>
                        <a:rPr lang="en-US" sz="1800" b="1" i="1" smtClean="0">
                          <a:solidFill>
                            <a:schemeClr val="bg1"/>
                          </a:solidFill>
                          <a:latin typeface="Cambria Math" panose="02040503050406030204" pitchFamily="18" charset="0"/>
                        </a:rPr>
                        <m:t>=</m:t>
                      </m:r>
                      <m:f>
                        <m:fPr>
                          <m:ctrlPr>
                            <a:rPr lang="en-US" sz="1800" b="1" i="1" smtClean="0">
                              <a:solidFill>
                                <a:schemeClr val="bg1"/>
                              </a:solidFill>
                              <a:latin typeface="Cambria Math" panose="02040503050406030204" pitchFamily="18" charset="0"/>
                            </a:rPr>
                          </m:ctrlPr>
                        </m:fPr>
                        <m:num>
                          <m:r>
                            <a:rPr lang="en-US" sz="1800" b="1" i="1" smtClean="0">
                              <a:solidFill>
                                <a:schemeClr val="bg1"/>
                              </a:solidFill>
                              <a:latin typeface="Cambria Math" panose="02040503050406030204" pitchFamily="18" charset="0"/>
                            </a:rPr>
                            <m:t>𝑾</m:t>
                          </m:r>
                        </m:num>
                        <m:den>
                          <m:r>
                            <a:rPr lang="en-US" sz="1800" b="1" i="1" smtClean="0">
                              <a:solidFill>
                                <a:schemeClr val="bg1"/>
                              </a:solidFill>
                              <a:latin typeface="Cambria Math" panose="02040503050406030204" pitchFamily="18" charset="0"/>
                            </a:rPr>
                            <m:t>𝒕</m:t>
                          </m:r>
                        </m:den>
                      </m:f>
                    </m:oMath>
                  </m:oMathPara>
                </a14:m>
                <a:endParaRPr lang="en-US" sz="1800" dirty="0">
                  <a:solidFill>
                    <a:schemeClr val="bg1"/>
                  </a:solidFill>
                </a:endParaRPr>
              </a:p>
            </p:txBody>
          </p:sp>
        </mc:Choice>
        <mc:Fallback xmlns="">
          <p:sp>
            <p:nvSpPr>
              <p:cNvPr id="25" name="Google Shape;251;p37"/>
              <p:cNvSpPr txBox="1">
                <a:spLocks noRot="1" noChangeAspect="1" noMove="1" noResize="1" noEditPoints="1" noAdjustHandles="1" noChangeArrowheads="1" noChangeShapeType="1" noTextEdit="1"/>
              </p:cNvSpPr>
              <p:nvPr/>
            </p:nvSpPr>
            <p:spPr>
              <a:xfrm>
                <a:off x="5178467" y="5019079"/>
                <a:ext cx="1368199" cy="718020"/>
              </a:xfrm>
              <a:prstGeom prst="rect">
                <a:avLst/>
              </a:prstGeom>
              <a:blipFill rotWithShape="0">
                <a:blip r:embed="rId4"/>
                <a:stretch>
                  <a:fillRect/>
                </a:stretch>
              </a:blipFill>
              <a:ln>
                <a:noFill/>
              </a:ln>
            </p:spPr>
            <p:txBody>
              <a:bodyPr/>
              <a:lstStyle/>
              <a:p>
                <a:r>
                  <a:rPr lang="en-US">
                    <a:noFill/>
                  </a:rPr>
                  <a:t> </a:t>
                </a:r>
              </a:p>
            </p:txBody>
          </p:sp>
        </mc:Fallback>
      </mc:AlternateContent>
      <p:cxnSp>
        <p:nvCxnSpPr>
          <p:cNvPr id="26" name="Straight Arrow Connector 25"/>
          <p:cNvCxnSpPr>
            <a:stCxn id="24" idx="3"/>
          </p:cNvCxnSpPr>
          <p:nvPr/>
        </p:nvCxnSpPr>
        <p:spPr>
          <a:xfrm flipV="1">
            <a:off x="6699070" y="4683095"/>
            <a:ext cx="1382485" cy="708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3"/>
          </p:cNvCxnSpPr>
          <p:nvPr/>
        </p:nvCxnSpPr>
        <p:spPr>
          <a:xfrm flipV="1">
            <a:off x="6699070" y="5392007"/>
            <a:ext cx="13824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3"/>
          </p:cNvCxnSpPr>
          <p:nvPr/>
        </p:nvCxnSpPr>
        <p:spPr>
          <a:xfrm>
            <a:off x="6699070" y="5392008"/>
            <a:ext cx="1382485" cy="79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Google Shape;375;p41"/>
          <p:cNvSpPr/>
          <p:nvPr/>
        </p:nvSpPr>
        <p:spPr>
          <a:xfrm rot="5400000">
            <a:off x="8511565" y="4057165"/>
            <a:ext cx="642257" cy="1251859"/>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5" name="Google Shape;251;p37"/>
              <p:cNvSpPr txBox="1">
                <a:spLocks/>
              </p:cNvSpPr>
              <p:nvPr/>
            </p:nvSpPr>
            <p:spPr>
              <a:xfrm>
                <a:off x="8206764" y="4445014"/>
                <a:ext cx="1251859" cy="470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400" b="1" i="1" smtClean="0">
                          <a:solidFill>
                            <a:schemeClr val="bg1"/>
                          </a:solidFill>
                          <a:latin typeface="Cambria Math" panose="02040503050406030204" pitchFamily="18" charset="0"/>
                        </a:rPr>
                        <m:t>𝑷</m:t>
                      </m:r>
                      <m:r>
                        <a:rPr lang="en-US" sz="1400" b="1" i="1" smtClean="0">
                          <a:solidFill>
                            <a:schemeClr val="bg1"/>
                          </a:solidFill>
                          <a:latin typeface="Cambria Math" panose="02040503050406030204" pitchFamily="18" charset="0"/>
                        </a:rPr>
                        <m:t>=</m:t>
                      </m:r>
                      <m:r>
                        <a:rPr lang="en-US" sz="1400" b="1" i="1" smtClean="0">
                          <a:solidFill>
                            <a:schemeClr val="bg1"/>
                          </a:solidFill>
                          <a:latin typeface="Cambria Math" panose="02040503050406030204" pitchFamily="18" charset="0"/>
                        </a:rPr>
                        <m:t>𝑽</m:t>
                      </m:r>
                      <m:r>
                        <a:rPr lang="en-US" sz="1400" b="1" i="1" smtClean="0">
                          <a:solidFill>
                            <a:schemeClr val="bg1"/>
                          </a:solidFill>
                          <a:latin typeface="Cambria Math" panose="02040503050406030204" pitchFamily="18" charset="0"/>
                        </a:rPr>
                        <m:t>.</m:t>
                      </m:r>
                      <m:r>
                        <a:rPr lang="en-US" sz="1400" b="1" i="1" smtClean="0">
                          <a:solidFill>
                            <a:schemeClr val="bg1"/>
                          </a:solidFill>
                          <a:latin typeface="Cambria Math" panose="02040503050406030204" pitchFamily="18" charset="0"/>
                        </a:rPr>
                        <m:t>𝑰</m:t>
                      </m:r>
                    </m:oMath>
                  </m:oMathPara>
                </a14:m>
                <a:endParaRPr lang="en-US" sz="1400" dirty="0">
                  <a:solidFill>
                    <a:schemeClr val="bg1"/>
                  </a:solidFill>
                </a:endParaRPr>
              </a:p>
            </p:txBody>
          </p:sp>
        </mc:Choice>
        <mc:Fallback xmlns="">
          <p:sp>
            <p:nvSpPr>
              <p:cNvPr id="35" name="Google Shape;251;p37"/>
              <p:cNvSpPr txBox="1">
                <a:spLocks noRot="1" noChangeAspect="1" noMove="1" noResize="1" noEditPoints="1" noAdjustHandles="1" noChangeArrowheads="1" noChangeShapeType="1" noTextEdit="1"/>
              </p:cNvSpPr>
              <p:nvPr/>
            </p:nvSpPr>
            <p:spPr>
              <a:xfrm>
                <a:off x="8206764" y="4445014"/>
                <a:ext cx="1251859" cy="470381"/>
              </a:xfrm>
              <a:prstGeom prst="rect">
                <a:avLst/>
              </a:prstGeom>
              <a:blipFill rotWithShape="0">
                <a:blip r:embed="rId5"/>
                <a:stretch>
                  <a:fillRect/>
                </a:stretch>
              </a:blipFill>
              <a:ln>
                <a:noFill/>
              </a:ln>
            </p:spPr>
            <p:txBody>
              <a:bodyPr/>
              <a:lstStyle/>
              <a:p>
                <a:r>
                  <a:rPr lang="en-US">
                    <a:noFill/>
                  </a:rPr>
                  <a:t> </a:t>
                </a:r>
              </a:p>
            </p:txBody>
          </p:sp>
        </mc:Fallback>
      </mc:AlternateContent>
      <p:sp>
        <p:nvSpPr>
          <p:cNvPr id="36" name="Google Shape;375;p41"/>
          <p:cNvSpPr/>
          <p:nvPr/>
        </p:nvSpPr>
        <p:spPr>
          <a:xfrm rot="5400000">
            <a:off x="8511565" y="4766077"/>
            <a:ext cx="642257" cy="1251859"/>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7" name="Google Shape;251;p37"/>
              <p:cNvSpPr txBox="1">
                <a:spLocks/>
              </p:cNvSpPr>
              <p:nvPr/>
            </p:nvSpPr>
            <p:spPr>
              <a:xfrm>
                <a:off x="8206764" y="5087271"/>
                <a:ext cx="1251859" cy="625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400" b="1" i="1" smtClean="0">
                          <a:solidFill>
                            <a:schemeClr val="bg1"/>
                          </a:solidFill>
                          <a:latin typeface="Cambria Math" panose="02040503050406030204" pitchFamily="18" charset="0"/>
                        </a:rPr>
                        <m:t>𝑷</m:t>
                      </m:r>
                      <m:r>
                        <a:rPr lang="en-US" sz="1400" b="1" i="1" smtClean="0">
                          <a:solidFill>
                            <a:schemeClr val="bg1"/>
                          </a:solidFill>
                          <a:latin typeface="Cambria Math" panose="02040503050406030204" pitchFamily="18" charset="0"/>
                        </a:rPr>
                        <m:t>=</m:t>
                      </m:r>
                      <m:f>
                        <m:fPr>
                          <m:ctrlPr>
                            <a:rPr lang="en-US" sz="1400" b="1" i="1" smtClean="0">
                              <a:solidFill>
                                <a:schemeClr val="bg1"/>
                              </a:solidFill>
                              <a:latin typeface="Cambria Math" panose="02040503050406030204" pitchFamily="18" charset="0"/>
                            </a:rPr>
                          </m:ctrlPr>
                        </m:fPr>
                        <m:num>
                          <m:sSup>
                            <m:sSupPr>
                              <m:ctrlPr>
                                <a:rPr lang="en-US" sz="1400" b="1" i="1" smtClean="0">
                                  <a:solidFill>
                                    <a:schemeClr val="bg1"/>
                                  </a:solidFill>
                                  <a:latin typeface="Cambria Math" panose="02040503050406030204" pitchFamily="18" charset="0"/>
                                </a:rPr>
                              </m:ctrlPr>
                            </m:sSupPr>
                            <m:e>
                              <m:r>
                                <a:rPr lang="en-US" sz="1400" b="1" i="1" smtClean="0">
                                  <a:solidFill>
                                    <a:schemeClr val="bg1"/>
                                  </a:solidFill>
                                  <a:latin typeface="Cambria Math" panose="02040503050406030204" pitchFamily="18" charset="0"/>
                                </a:rPr>
                                <m:t>𝑽</m:t>
                              </m:r>
                            </m:e>
                            <m:sup>
                              <m:r>
                                <a:rPr lang="en-US" sz="1400" b="1" i="1" smtClean="0">
                                  <a:solidFill>
                                    <a:schemeClr val="bg1"/>
                                  </a:solidFill>
                                  <a:latin typeface="Cambria Math" panose="02040503050406030204" pitchFamily="18" charset="0"/>
                                </a:rPr>
                                <m:t>𝟐</m:t>
                              </m:r>
                            </m:sup>
                          </m:sSup>
                        </m:num>
                        <m:den>
                          <m:r>
                            <a:rPr lang="en-US" sz="1400" b="1" i="1" smtClean="0">
                              <a:solidFill>
                                <a:schemeClr val="bg1"/>
                              </a:solidFill>
                              <a:latin typeface="Cambria Math" panose="02040503050406030204" pitchFamily="18" charset="0"/>
                            </a:rPr>
                            <m:t>𝑹</m:t>
                          </m:r>
                        </m:den>
                      </m:f>
                    </m:oMath>
                  </m:oMathPara>
                </a14:m>
                <a:endParaRPr lang="en-US" sz="1400" dirty="0">
                  <a:solidFill>
                    <a:schemeClr val="bg1"/>
                  </a:solidFill>
                </a:endParaRPr>
              </a:p>
            </p:txBody>
          </p:sp>
        </mc:Choice>
        <mc:Fallback xmlns="">
          <p:sp>
            <p:nvSpPr>
              <p:cNvPr id="37" name="Google Shape;251;p37"/>
              <p:cNvSpPr txBox="1">
                <a:spLocks noRot="1" noChangeAspect="1" noMove="1" noResize="1" noEditPoints="1" noAdjustHandles="1" noChangeArrowheads="1" noChangeShapeType="1" noTextEdit="1"/>
              </p:cNvSpPr>
              <p:nvPr/>
            </p:nvSpPr>
            <p:spPr>
              <a:xfrm>
                <a:off x="8206764" y="5087271"/>
                <a:ext cx="1251859" cy="625864"/>
              </a:xfrm>
              <a:prstGeom prst="rect">
                <a:avLst/>
              </a:prstGeom>
              <a:blipFill rotWithShape="0">
                <a:blip r:embed="rId6"/>
                <a:stretch>
                  <a:fillRect/>
                </a:stretch>
              </a:blipFill>
              <a:ln>
                <a:noFill/>
              </a:ln>
            </p:spPr>
            <p:txBody>
              <a:bodyPr/>
              <a:lstStyle/>
              <a:p>
                <a:r>
                  <a:rPr lang="en-US">
                    <a:noFill/>
                  </a:rPr>
                  <a:t> </a:t>
                </a:r>
              </a:p>
            </p:txBody>
          </p:sp>
        </mc:Fallback>
      </mc:AlternateContent>
      <p:sp>
        <p:nvSpPr>
          <p:cNvPr id="38" name="Google Shape;375;p41"/>
          <p:cNvSpPr/>
          <p:nvPr/>
        </p:nvSpPr>
        <p:spPr>
          <a:xfrm rot="5400000">
            <a:off x="8511565" y="5508500"/>
            <a:ext cx="642257" cy="1251859"/>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9" name="Google Shape;251;p37"/>
              <p:cNvSpPr txBox="1">
                <a:spLocks/>
              </p:cNvSpPr>
              <p:nvPr/>
            </p:nvSpPr>
            <p:spPr>
              <a:xfrm>
                <a:off x="8206764" y="5896349"/>
                <a:ext cx="1251859" cy="470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𝑹</m:t>
                      </m:r>
                      <m:r>
                        <a:rPr lang="en-US" sz="1600" b="1" i="1" smtClean="0">
                          <a:solidFill>
                            <a:schemeClr val="bg1"/>
                          </a:solidFill>
                          <a:latin typeface="Cambria Math" panose="02040503050406030204" pitchFamily="18" charset="0"/>
                        </a:rPr>
                        <m:t>.</m:t>
                      </m:r>
                      <m:sSup>
                        <m:sSupPr>
                          <m:ctrlPr>
                            <a:rPr lang="en-US" sz="1600" b="1" i="1" smtClean="0">
                              <a:solidFill>
                                <a:schemeClr val="bg1"/>
                              </a:solidFill>
                              <a:latin typeface="Cambria Math" panose="02040503050406030204" pitchFamily="18" charset="0"/>
                            </a:rPr>
                          </m:ctrlPr>
                        </m:sSupPr>
                        <m:e>
                          <m:r>
                            <a:rPr lang="en-US" sz="1600" b="1" i="1" smtClean="0">
                              <a:solidFill>
                                <a:schemeClr val="bg1"/>
                              </a:solidFill>
                              <a:latin typeface="Cambria Math" panose="02040503050406030204" pitchFamily="18" charset="0"/>
                            </a:rPr>
                            <m:t>𝑰</m:t>
                          </m:r>
                        </m:e>
                        <m:sup>
                          <m:r>
                            <a:rPr lang="en-US" sz="1600" b="1" i="1" smtClean="0">
                              <a:solidFill>
                                <a:schemeClr val="bg1"/>
                              </a:solidFill>
                              <a:latin typeface="Cambria Math" panose="02040503050406030204" pitchFamily="18" charset="0"/>
                            </a:rPr>
                            <m:t>𝟐</m:t>
                          </m:r>
                        </m:sup>
                      </m:sSup>
                    </m:oMath>
                  </m:oMathPara>
                </a14:m>
                <a:endParaRPr lang="en-US" sz="1600" dirty="0">
                  <a:solidFill>
                    <a:schemeClr val="bg1"/>
                  </a:solidFill>
                </a:endParaRPr>
              </a:p>
            </p:txBody>
          </p:sp>
        </mc:Choice>
        <mc:Fallback xmlns="">
          <p:sp>
            <p:nvSpPr>
              <p:cNvPr id="39" name="Google Shape;251;p37"/>
              <p:cNvSpPr txBox="1">
                <a:spLocks noRot="1" noChangeAspect="1" noMove="1" noResize="1" noEditPoints="1" noAdjustHandles="1" noChangeArrowheads="1" noChangeShapeType="1" noTextEdit="1"/>
              </p:cNvSpPr>
              <p:nvPr/>
            </p:nvSpPr>
            <p:spPr>
              <a:xfrm>
                <a:off x="8206764" y="5896349"/>
                <a:ext cx="1251859" cy="470381"/>
              </a:xfrm>
              <a:prstGeom prst="rect">
                <a:avLst/>
              </a:prstGeom>
              <a:blipFill rotWithShape="0">
                <a:blip r:embed="rId7"/>
                <a:stretch>
                  <a:fillRect/>
                </a:stretch>
              </a:blipFill>
              <a:ln>
                <a:noFill/>
              </a:ln>
            </p:spPr>
            <p:txBody>
              <a:bodyPr/>
              <a:lstStyle/>
              <a:p>
                <a:r>
                  <a:rPr lang="en-US">
                    <a:noFill/>
                  </a:rPr>
                  <a:t> </a:t>
                </a:r>
              </a:p>
            </p:txBody>
          </p:sp>
        </mc:Fallback>
      </mc:AlternateContent>
      <p:sp>
        <p:nvSpPr>
          <p:cNvPr id="40" name="TextBox 39"/>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637481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Relations between quantities</a:t>
            </a:r>
            <a:endParaRPr lang="en-US" dirty="0">
              <a:latin typeface="Comic Sans MS" panose="030F0702030302020204" pitchFamily="66"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28" y="2341279"/>
            <a:ext cx="4572344" cy="3861401"/>
          </a:xfrm>
          <a:prstGeom prst="rect">
            <a:avLst/>
          </a:prstGeom>
        </p:spPr>
      </p:pic>
      <p:sp>
        <p:nvSpPr>
          <p:cNvPr id="17" name="TextBox 1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 introduction to electronics</a:t>
            </a:r>
            <a:r>
              <a:rPr lang="en-US" sz="1600" dirty="0">
                <a:latin typeface="Comic Sans MS" panose="030F0702030302020204" pitchFamily="66" charset="0"/>
              </a:rPr>
              <a:t>, The Open </a:t>
            </a:r>
            <a:r>
              <a:rPr lang="en-US" sz="1600" dirty="0" err="1" smtClean="0">
                <a:latin typeface="Comic Sans MS" panose="030F0702030302020204" pitchFamily="66" charset="0"/>
              </a:rPr>
              <a:t>Universit</a:t>
            </a:r>
            <a:r>
              <a:rPr lang="en-US" sz="1600" dirty="0">
                <a:latin typeface="Comic Sans MS" panose="030F0702030302020204" pitchFamily="66" charset="0"/>
              </a:rPr>
              <a:t>, November 2018 </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482090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37101"/>
            <a:ext cx="12192000" cy="2200659"/>
          </a:xfrm>
        </p:spPr>
        <p:txBody>
          <a:bodyPr>
            <a:noAutofit/>
          </a:bodyPr>
          <a:lstStyle/>
          <a:p>
            <a:pPr algn="ctr">
              <a:spcBef>
                <a:spcPts val="0"/>
              </a:spcBef>
            </a:pPr>
            <a:r>
              <a:rPr lang="en" sz="5400" dirty="0" smtClean="0"/>
              <a:t>0</a:t>
            </a:r>
            <a:r>
              <a:rPr lang="en-US" sz="5400" dirty="0"/>
              <a:t>3</a:t>
            </a:r>
            <a:r>
              <a:rPr lang="en" sz="5400" dirty="0" smtClean="0"/>
              <a:t/>
            </a:r>
            <a:br>
              <a:rPr lang="en" sz="5400" dirty="0" smtClean="0"/>
            </a:br>
            <a:r>
              <a:rPr lang="en-US" sz="5400" dirty="0"/>
              <a:t>Analysis of Single-Board Computers for IoT</a:t>
            </a:r>
            <a:endParaRPr lang="en" sz="5400" dirty="0"/>
          </a:p>
        </p:txBody>
      </p:sp>
    </p:spTree>
    <p:extLst>
      <p:ext uri="{BB962C8B-B14F-4D97-AF65-F5344CB8AC3E}">
        <p14:creationId xmlns:p14="http://schemas.microsoft.com/office/powerpoint/2010/main" val="1084810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Single Board Computer</a:t>
            </a:r>
            <a:endParaRPr lang="en-US" dirty="0">
              <a:latin typeface="Comic Sans MS" panose="030F0702030302020204" pitchFamily="66" charset="0"/>
            </a:endParaRPr>
          </a:p>
        </p:txBody>
      </p:sp>
      <p:sp>
        <p:nvSpPr>
          <p:cNvPr id="3" name="Content Placeholder 2"/>
          <p:cNvSpPr>
            <a:spLocks noGrp="1"/>
          </p:cNvSpPr>
          <p:nvPr>
            <p:ph idx="1"/>
          </p:nvPr>
        </p:nvSpPr>
        <p:spPr>
          <a:xfrm>
            <a:off x="115910" y="1901951"/>
            <a:ext cx="7976530" cy="4773169"/>
          </a:xfrm>
        </p:spPr>
        <p:txBody>
          <a:bodyPr>
            <a:noAutofit/>
          </a:bodyPr>
          <a:lstStyle/>
          <a:p>
            <a:r>
              <a:rPr lang="en-US" sz="2400" b="1" dirty="0"/>
              <a:t>The Single Board Computer, SBC, is a complete computer built on a single circuit board. </a:t>
            </a:r>
          </a:p>
          <a:p>
            <a:endParaRPr lang="en-US" sz="2400" b="1" dirty="0" smtClean="0"/>
          </a:p>
          <a:p>
            <a:r>
              <a:rPr lang="en-US" sz="2400" b="1" dirty="0"/>
              <a:t>The design is centered on a single microprocessor with RAM, input/output and all other features needed to be a functional computer on the one board. </a:t>
            </a:r>
          </a:p>
          <a:p>
            <a:endParaRPr lang="en-US" sz="2400" b="1" dirty="0"/>
          </a:p>
          <a:p>
            <a:r>
              <a:rPr lang="en-US" sz="2400" b="1" dirty="0"/>
              <a:t> Standard connectors are included on the CPU board unlike COM modules which typically need to be mounted on a baseboard with connectors to input/output peripherals</a:t>
            </a:r>
          </a:p>
          <a:p>
            <a:pPr marL="0" indent="0">
              <a:buNone/>
            </a:pPr>
            <a:endParaRPr lang="en-US" sz="2400" b="1" dirty="0"/>
          </a:p>
          <a:p>
            <a:endParaRPr lang="en-US" sz="2400" b="1" dirty="0"/>
          </a:p>
        </p:txBody>
      </p:sp>
      <p:sp>
        <p:nvSpPr>
          <p:cNvPr id="10" name="TextBox 9"/>
          <p:cNvSpPr txBox="1"/>
          <p:nvPr/>
        </p:nvSpPr>
        <p:spPr>
          <a:xfrm>
            <a:off x="115910" y="6273225"/>
            <a:ext cx="12076090" cy="830997"/>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Analysis of Single-Board Computers for IoT </a:t>
            </a:r>
            <a:r>
              <a:rPr lang="en-US" sz="1600" dirty="0" smtClean="0">
                <a:solidFill>
                  <a:srgbClr val="FF0000"/>
                </a:solidFill>
                <a:latin typeface="Comic Sans MS" panose="030F0702030302020204" pitchFamily="66" charset="0"/>
              </a:rPr>
              <a:t>and </a:t>
            </a:r>
            <a:r>
              <a:rPr lang="en-US" sz="1600" dirty="0" err="1" smtClean="0">
                <a:solidFill>
                  <a:srgbClr val="FF0000"/>
                </a:solidFill>
                <a:latin typeface="Comic Sans MS" panose="030F0702030302020204" pitchFamily="66" charset="0"/>
              </a:rPr>
              <a:t>IIoT</a:t>
            </a:r>
            <a:r>
              <a:rPr lang="en-US" sz="1600" dirty="0" smtClean="0">
                <a:solidFill>
                  <a:srgbClr val="FF0000"/>
                </a:solidFill>
                <a:latin typeface="Comic Sans MS" panose="030F0702030302020204" pitchFamily="66" charset="0"/>
              </a:rPr>
              <a:t> </a:t>
            </a:r>
            <a:r>
              <a:rPr lang="en-US" sz="1600" dirty="0">
                <a:solidFill>
                  <a:srgbClr val="FF0000"/>
                </a:solidFill>
                <a:latin typeface="Comic Sans MS" panose="030F0702030302020204" pitchFamily="66" charset="0"/>
              </a:rPr>
              <a:t>Solutions in Embedded Control Systems</a:t>
            </a:r>
            <a:r>
              <a:rPr lang="en-US" sz="1600" dirty="0">
                <a:latin typeface="Comic Sans MS" panose="030F0702030302020204" pitchFamily="66" charset="0"/>
              </a:rPr>
              <a:t>, </a:t>
            </a:r>
            <a:r>
              <a:rPr lang="en-US" sz="1600" dirty="0" err="1">
                <a:latin typeface="Comic Sans MS" panose="030F0702030302020204" pitchFamily="66" charset="0"/>
              </a:rPr>
              <a:t>Pavlo</a:t>
            </a:r>
            <a:r>
              <a:rPr lang="en-US" sz="1600" dirty="0">
                <a:latin typeface="Comic Sans MS" panose="030F0702030302020204" pitchFamily="66" charset="0"/>
              </a:rPr>
              <a:t> </a:t>
            </a:r>
            <a:r>
              <a:rPr lang="en-US" sz="1600" dirty="0" err="1">
                <a:latin typeface="Comic Sans MS" panose="030F0702030302020204" pitchFamily="66" charset="0"/>
              </a:rPr>
              <a:t>Galkin</a:t>
            </a:r>
            <a:r>
              <a:rPr lang="en-US" sz="1600" dirty="0">
                <a:latin typeface="Comic Sans MS" panose="030F0702030302020204" pitchFamily="66" charset="0"/>
              </a:rPr>
              <a:t>, </a:t>
            </a:r>
            <a:r>
              <a:rPr lang="en-US" sz="1600" dirty="0" err="1" smtClean="0">
                <a:latin typeface="Comic Sans MS" panose="030F0702030302020204" pitchFamily="66" charset="0"/>
              </a:rPr>
              <a:t>Lydmila</a:t>
            </a:r>
            <a:r>
              <a:rPr lang="en-US" sz="1600" dirty="0" smtClean="0">
                <a:latin typeface="Comic Sans MS" panose="030F0702030302020204" pitchFamily="66" charset="0"/>
              </a:rPr>
              <a:t> </a:t>
            </a:r>
            <a:r>
              <a:rPr lang="en-US" sz="1600" dirty="0" err="1" smtClean="0">
                <a:latin typeface="Comic Sans MS" panose="030F0702030302020204" pitchFamily="66" charset="0"/>
              </a:rPr>
              <a:t>Golovkina</a:t>
            </a:r>
            <a:r>
              <a:rPr lang="en-US" sz="1600" dirty="0">
                <a:latin typeface="Comic Sans MS" panose="030F0702030302020204" pitchFamily="66" charset="0"/>
              </a:rPr>
              <a:t>, Igor, 2018 International Scientific-Practical </a:t>
            </a:r>
            <a:r>
              <a:rPr lang="en-US" sz="1600" dirty="0" smtClean="0">
                <a:latin typeface="Comic Sans MS" panose="030F0702030302020204" pitchFamily="66" charset="0"/>
              </a:rPr>
              <a:t>Conference, 2018</a:t>
            </a:r>
            <a:endParaRPr lang="en-US" sz="1600" dirty="0">
              <a:solidFill>
                <a:srgbClr val="FF0000"/>
              </a:solidFill>
              <a:latin typeface="Comic Sans MS" panose="030F0702030302020204" pitchFamily="66" charset="0"/>
            </a:endParaRPr>
          </a:p>
          <a:p>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522690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Single Board Computer</a:t>
            </a:r>
            <a:endParaRPr lang="en-US"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831" y="1249183"/>
            <a:ext cx="7215570" cy="516022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9831" y="962894"/>
            <a:ext cx="7398449" cy="5603994"/>
          </a:xfrm>
          <a:prstGeom prst="rect">
            <a:avLst/>
          </a:prstGeom>
        </p:spPr>
      </p:pic>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http://www.cs.binghamton.edu/~reckert/sbc.htm</a:t>
            </a:r>
          </a:p>
        </p:txBody>
      </p:sp>
    </p:spTree>
    <p:extLst>
      <p:ext uri="{BB962C8B-B14F-4D97-AF65-F5344CB8AC3E}">
        <p14:creationId xmlns:p14="http://schemas.microsoft.com/office/powerpoint/2010/main" val="714712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Choosing a Single Board Computer</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9988210" cy="4773169"/>
          </a:xfrm>
        </p:spPr>
        <p:txBody>
          <a:bodyPr>
            <a:noAutofit/>
          </a:bodyPr>
          <a:lstStyle/>
          <a:p>
            <a:r>
              <a:rPr lang="en-US" sz="2400" b="1" dirty="0"/>
              <a:t>Choosing the right single board computer (SBC) for an application requires many considerations</a:t>
            </a:r>
            <a:r>
              <a:rPr lang="en-US" sz="2400" b="1" dirty="0" smtClean="0"/>
              <a:t>.</a:t>
            </a:r>
            <a:endParaRPr lang="fa-IR" sz="2400" b="1" dirty="0" smtClean="0"/>
          </a:p>
          <a:p>
            <a:endParaRPr lang="en-US" sz="2400" b="1" dirty="0" smtClean="0"/>
          </a:p>
          <a:p>
            <a:r>
              <a:rPr lang="en-US" sz="2400" b="1" dirty="0"/>
              <a:t>Power </a:t>
            </a:r>
            <a:endParaRPr lang="fa-IR" sz="2400" b="1" dirty="0" smtClean="0"/>
          </a:p>
          <a:p>
            <a:pPr marL="625475" indent="0">
              <a:buNone/>
            </a:pPr>
            <a:r>
              <a:rPr lang="en-US" sz="2000" dirty="0" smtClean="0"/>
              <a:t>Choose </a:t>
            </a:r>
            <a:r>
              <a:rPr lang="en-US" sz="2000" dirty="0"/>
              <a:t>an SBC that matches the power requirements for the specific application. As a complement to power, make sure the thermal management capabilities of the system are up to the task of cooling the chosen SBC for the </a:t>
            </a:r>
            <a:r>
              <a:rPr lang="en-US" sz="2000" dirty="0" smtClean="0"/>
              <a:t>system</a:t>
            </a:r>
            <a:endParaRPr lang="en-US" sz="2400" b="1" dirty="0"/>
          </a:p>
          <a:p>
            <a:r>
              <a:rPr lang="en-US" sz="2400" b="1" dirty="0"/>
              <a:t>Form Factor </a:t>
            </a:r>
            <a:r>
              <a:rPr lang="en-US" sz="2000" dirty="0" smtClean="0"/>
              <a:t>–</a:t>
            </a:r>
            <a:endParaRPr lang="fa-IR" sz="2000" dirty="0" smtClean="0"/>
          </a:p>
          <a:p>
            <a:pPr marL="625475" indent="0">
              <a:buNone/>
            </a:pPr>
            <a:r>
              <a:rPr lang="en-US" sz="2000" dirty="0" smtClean="0"/>
              <a:t>Important </a:t>
            </a:r>
            <a:r>
              <a:rPr lang="en-US" sz="2000" dirty="0"/>
              <a:t>in any decision is the form factor of available SBCs. Form factors common in COTS embedded SBCs are: VME, VPX, </a:t>
            </a:r>
            <a:r>
              <a:rPr lang="en-US" sz="2000" dirty="0" err="1"/>
              <a:t>CompactPCI</a:t>
            </a:r>
            <a:r>
              <a:rPr lang="en-US" sz="2000" dirty="0"/>
              <a:t> and </a:t>
            </a:r>
            <a:r>
              <a:rPr lang="en-US" sz="2000" dirty="0" err="1"/>
              <a:t>ComExpress</a:t>
            </a:r>
            <a:r>
              <a:rPr lang="en-US" sz="2000" dirty="0"/>
              <a:t>. In the past 6U VME has been the most commonly used, but that is slowly changing to VPX, with increased interest in 3U for </a:t>
            </a:r>
            <a:r>
              <a:rPr lang="en-US" sz="2000" dirty="0" err="1"/>
              <a:t>SWaP</a:t>
            </a:r>
            <a:r>
              <a:rPr lang="en-US" sz="2000" dirty="0"/>
              <a:t> reasons.</a:t>
            </a:r>
          </a:p>
        </p:txBody>
      </p:sp>
    </p:spTree>
    <p:extLst>
      <p:ext uri="{BB962C8B-B14F-4D97-AF65-F5344CB8AC3E}">
        <p14:creationId xmlns:p14="http://schemas.microsoft.com/office/powerpoint/2010/main" val="1342197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Choosing a Single Board Computer</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9988210" cy="5239813"/>
          </a:xfrm>
        </p:spPr>
        <p:txBody>
          <a:bodyPr>
            <a:noAutofit/>
          </a:bodyPr>
          <a:lstStyle/>
          <a:p>
            <a:r>
              <a:rPr lang="en-US" sz="2400" b="1" dirty="0"/>
              <a:t>Choosing the right single board computer (SBC) for an application requires many considerations</a:t>
            </a:r>
            <a:r>
              <a:rPr lang="en-US" sz="2400" b="1" dirty="0" smtClean="0"/>
              <a:t>.</a:t>
            </a:r>
            <a:endParaRPr lang="fa-IR" sz="2400" b="1" dirty="0" smtClean="0"/>
          </a:p>
          <a:p>
            <a:endParaRPr lang="en-US" sz="2400" b="1" dirty="0" smtClean="0"/>
          </a:p>
          <a:p>
            <a:r>
              <a:rPr lang="en-US" sz="2400" b="1" dirty="0"/>
              <a:t>Processor choice </a:t>
            </a:r>
            <a:endParaRPr lang="fa-IR" sz="2400" b="1" dirty="0" smtClean="0"/>
          </a:p>
          <a:p>
            <a:pPr marL="625475" indent="0">
              <a:buNone/>
            </a:pPr>
            <a:r>
              <a:rPr lang="en-US" sz="2000" dirty="0" smtClean="0"/>
              <a:t>The </a:t>
            </a:r>
            <a:r>
              <a:rPr lang="en-US" sz="2000" dirty="0"/>
              <a:t>three primary choices seen in the embedded COTS market place are Intel, Power Architecture, and more recently ARM. </a:t>
            </a:r>
            <a:r>
              <a:rPr lang="en-US" sz="2000" dirty="0" smtClean="0"/>
              <a:t>Some </a:t>
            </a:r>
            <a:r>
              <a:rPr lang="en-US" sz="2000" dirty="0"/>
              <a:t>of the considerations that follow will also influence processor choice</a:t>
            </a:r>
            <a:r>
              <a:rPr lang="en-US" sz="2000" dirty="0" smtClean="0"/>
              <a:t>.</a:t>
            </a:r>
            <a:endParaRPr lang="fa-IR" sz="2000" dirty="0" smtClean="0"/>
          </a:p>
          <a:p>
            <a:r>
              <a:rPr lang="en-US" sz="2400" b="1" dirty="0"/>
              <a:t>Memory </a:t>
            </a:r>
            <a:endParaRPr lang="fa-IR" sz="2400" b="1" dirty="0" smtClean="0"/>
          </a:p>
          <a:p>
            <a:pPr marL="625475" indent="0">
              <a:buNone/>
            </a:pPr>
            <a:r>
              <a:rPr lang="en-US" sz="2000" dirty="0" smtClean="0"/>
              <a:t>With </a:t>
            </a:r>
            <a:r>
              <a:rPr lang="en-US" sz="2000" dirty="0"/>
              <a:t>advancing technology, memory requirements have increased dramatically. </a:t>
            </a:r>
            <a:r>
              <a:rPr lang="en-US" sz="2000" dirty="0" smtClean="0"/>
              <a:t>And </a:t>
            </a:r>
            <a:r>
              <a:rPr lang="en-US" sz="2000" dirty="0"/>
              <a:t>a gigabyte of memory was unheard of. Today many Intel processors offer 16 to 32 GB of memory. The memory demand of an application can influence the processor choice. For instance, compared to Intel, Power Architecture and ARM typically offer less memory and with that less </a:t>
            </a:r>
            <a:r>
              <a:rPr lang="en-US" sz="2000" dirty="0" err="1"/>
              <a:t>powe</a:t>
            </a:r>
            <a:r>
              <a:rPr lang="en-US" sz="2000" dirty="0" smtClean="0"/>
              <a:t>.</a:t>
            </a:r>
            <a:endParaRPr lang="en-US" sz="2000" dirty="0"/>
          </a:p>
        </p:txBody>
      </p:sp>
    </p:spTree>
    <p:extLst>
      <p:ext uri="{BB962C8B-B14F-4D97-AF65-F5344CB8AC3E}">
        <p14:creationId xmlns:p14="http://schemas.microsoft.com/office/powerpoint/2010/main" val="2481397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Choosing a Single Board Computer</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5239813"/>
          </a:xfrm>
        </p:spPr>
        <p:txBody>
          <a:bodyPr>
            <a:noAutofit/>
          </a:bodyPr>
          <a:lstStyle/>
          <a:p>
            <a:r>
              <a:rPr lang="en-US" sz="2400" b="1" dirty="0"/>
              <a:t>Choosing the right single board computer (SBC) for an application requires many considerations</a:t>
            </a:r>
            <a:r>
              <a:rPr lang="en-US" sz="2400" b="1" dirty="0" smtClean="0"/>
              <a:t>.</a:t>
            </a:r>
            <a:endParaRPr lang="fa-IR" sz="2400" b="1" dirty="0" smtClean="0"/>
          </a:p>
          <a:p>
            <a:endParaRPr lang="en-US" sz="2400" b="1" dirty="0" smtClean="0"/>
          </a:p>
          <a:p>
            <a:r>
              <a:rPr lang="en-US" sz="2400" b="1" dirty="0"/>
              <a:t>Operating </a:t>
            </a:r>
            <a:r>
              <a:rPr lang="en-US" sz="2400" b="1" dirty="0" smtClean="0"/>
              <a:t>system</a:t>
            </a:r>
            <a:endParaRPr lang="fa-IR" sz="2400" b="1" dirty="0" smtClean="0"/>
          </a:p>
          <a:p>
            <a:pPr marL="625475" indent="0">
              <a:buNone/>
            </a:pPr>
            <a:r>
              <a:rPr lang="en-US" sz="2000" dirty="0" smtClean="0"/>
              <a:t>Operating </a:t>
            </a:r>
            <a:r>
              <a:rPr lang="en-US" sz="2000" dirty="0"/>
              <a:t>systems many impact the processor and SBC choice due to availability on the chosen SBC. Typical OS-</a:t>
            </a:r>
            <a:r>
              <a:rPr lang="en-US" sz="2000" dirty="0" err="1"/>
              <a:t>es</a:t>
            </a:r>
            <a:r>
              <a:rPr lang="en-US" sz="2000" dirty="0"/>
              <a:t> available for embedded use are: Linux (of which there are many versions), INTEGRITY, </a:t>
            </a:r>
            <a:r>
              <a:rPr lang="en-US" sz="2000" dirty="0" err="1"/>
              <a:t>GreenHills</a:t>
            </a:r>
            <a:r>
              <a:rPr lang="en-US" sz="2000" dirty="0"/>
              <a:t> </a:t>
            </a:r>
            <a:r>
              <a:rPr lang="en-US" sz="2000" dirty="0" err="1"/>
              <a:t>LynxOS</a:t>
            </a:r>
            <a:r>
              <a:rPr lang="en-US" sz="2000" dirty="0"/>
              <a:t>, QNX, and Wind River </a:t>
            </a:r>
            <a:r>
              <a:rPr lang="en-US" sz="2000" dirty="0" err="1"/>
              <a:t>VxWorks</a:t>
            </a:r>
            <a:r>
              <a:rPr lang="en-US" sz="2000" dirty="0"/>
              <a:t>. A variety of processors support </a:t>
            </a:r>
            <a:r>
              <a:rPr lang="en-US" sz="2000" dirty="0" smtClean="0"/>
              <a:t>Linux</a:t>
            </a:r>
            <a:r>
              <a:rPr lang="fa-IR" sz="2000" dirty="0" smtClean="0"/>
              <a:t>.</a:t>
            </a:r>
          </a:p>
          <a:p>
            <a:r>
              <a:rPr lang="en-US" sz="2400" b="1" dirty="0"/>
              <a:t>I/O complement </a:t>
            </a:r>
            <a:endParaRPr lang="fa-IR" sz="2400" b="1" dirty="0" smtClean="0"/>
          </a:p>
          <a:p>
            <a:pPr marL="625475" indent="0">
              <a:buNone/>
            </a:pPr>
            <a:r>
              <a:rPr lang="en-US" sz="2000" dirty="0" smtClean="0"/>
              <a:t>For </a:t>
            </a:r>
            <a:r>
              <a:rPr lang="en-US" sz="2000" dirty="0"/>
              <a:t>a particular application, an SBC must provide the right I/O complement in the right types and quantities, such as Ethernet, DIO, SATA, USB, serial ports (232, 422, 485) as well as board interconnect (VME, SRIO, </a:t>
            </a:r>
            <a:r>
              <a:rPr lang="en-US" sz="2000" dirty="0" err="1"/>
              <a:t>PCIe</a:t>
            </a:r>
            <a:r>
              <a:rPr lang="en-US" sz="2000" dirty="0"/>
              <a:t>, Ethernet). Related to this consideration is available support for add-on of a mezzanine card to expand on I/O not provided by the base SBC.</a:t>
            </a:r>
            <a:endParaRPr lang="en-US" sz="1800" dirty="0"/>
          </a:p>
        </p:txBody>
      </p:sp>
    </p:spTree>
    <p:extLst>
      <p:ext uri="{BB962C8B-B14F-4D97-AF65-F5344CB8AC3E}">
        <p14:creationId xmlns:p14="http://schemas.microsoft.com/office/powerpoint/2010/main" val="3507389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TABLE OF CONTENTS</a:t>
            </a:r>
          </a:p>
        </p:txBody>
      </p:sp>
      <p:sp>
        <p:nvSpPr>
          <p:cNvPr id="3" name="Content Placeholder 2"/>
          <p:cNvSpPr>
            <a:spLocks noGrp="1"/>
          </p:cNvSpPr>
          <p:nvPr>
            <p:ph idx="1"/>
          </p:nvPr>
        </p:nvSpPr>
        <p:spPr/>
        <p:txBody>
          <a:bodyPr>
            <a:normAutofit lnSpcReduction="10000"/>
          </a:bodyPr>
          <a:lstStyle/>
          <a:p>
            <a:pPr algn="just"/>
            <a:r>
              <a:rPr lang="en-US" b="1" dirty="0">
                <a:latin typeface="Comic Sans MS" panose="030F0702030302020204" pitchFamily="66" charset="0"/>
              </a:rPr>
              <a:t>01  </a:t>
            </a:r>
            <a:r>
              <a:rPr lang="en-US" b="1" dirty="0" smtClean="0">
                <a:latin typeface="Comic Sans MS" panose="030F0702030302020204" pitchFamily="66" charset="0"/>
              </a:rPr>
              <a:t>Electronics</a:t>
            </a:r>
          </a:p>
          <a:p>
            <a:pPr algn="just"/>
            <a:endParaRPr lang="en-US" b="1" dirty="0" smtClean="0">
              <a:latin typeface="Comic Sans MS" panose="030F0702030302020204" pitchFamily="66" charset="0"/>
            </a:endParaRPr>
          </a:p>
          <a:p>
            <a:pPr algn="just"/>
            <a:r>
              <a:rPr lang="en-US" b="1" dirty="0">
                <a:latin typeface="Comic Sans MS" panose="030F0702030302020204" pitchFamily="66" charset="0"/>
              </a:rPr>
              <a:t>02	</a:t>
            </a:r>
            <a:r>
              <a:rPr lang="en-US" b="1" dirty="0" smtClean="0">
                <a:latin typeface="Comic Sans MS" panose="030F0702030302020204" pitchFamily="66" charset="0"/>
              </a:rPr>
              <a:t> Basic </a:t>
            </a:r>
            <a:r>
              <a:rPr lang="en-US" b="1" dirty="0">
                <a:latin typeface="Comic Sans MS" panose="030F0702030302020204" pitchFamily="66" charset="0"/>
              </a:rPr>
              <a:t>electrical </a:t>
            </a:r>
            <a:r>
              <a:rPr lang="en-US" b="1" dirty="0" smtClean="0">
                <a:latin typeface="Comic Sans MS" panose="030F0702030302020204" pitchFamily="66" charset="0"/>
              </a:rPr>
              <a:t>quantities</a:t>
            </a:r>
          </a:p>
          <a:p>
            <a:pPr algn="just"/>
            <a:endParaRPr lang="en-US" b="1" dirty="0" smtClean="0">
              <a:latin typeface="Comic Sans MS" panose="030F0702030302020204" pitchFamily="66" charset="0"/>
            </a:endParaRPr>
          </a:p>
          <a:p>
            <a:pPr algn="just"/>
            <a:r>
              <a:rPr lang="en-US" b="1" dirty="0" smtClean="0">
                <a:latin typeface="Comic Sans MS" panose="030F0702030302020204" pitchFamily="66" charset="0"/>
              </a:rPr>
              <a:t>03  Analysis </a:t>
            </a:r>
            <a:r>
              <a:rPr lang="en-US" b="1" dirty="0">
                <a:latin typeface="Comic Sans MS" panose="030F0702030302020204" pitchFamily="66" charset="0"/>
              </a:rPr>
              <a:t>of Single-Board Computers for </a:t>
            </a:r>
            <a:r>
              <a:rPr lang="en-US" b="1" dirty="0" smtClean="0">
                <a:latin typeface="Comic Sans MS" panose="030F0702030302020204" pitchFamily="66" charset="0"/>
              </a:rPr>
              <a:t>IoT</a:t>
            </a:r>
          </a:p>
          <a:p>
            <a:pPr algn="just"/>
            <a:endParaRPr lang="en-US" b="1" dirty="0">
              <a:latin typeface="Comic Sans MS" panose="030F0702030302020204" pitchFamily="66" charset="0"/>
            </a:endParaRPr>
          </a:p>
          <a:p>
            <a:pPr algn="just"/>
            <a:r>
              <a:rPr lang="en-US" b="1" dirty="0">
                <a:latin typeface="Comic Sans MS" panose="030F0702030302020204" pitchFamily="66" charset="0"/>
              </a:rPr>
              <a:t>04  Background on wireless PHY </a:t>
            </a:r>
            <a:r>
              <a:rPr lang="en-US" b="1" dirty="0" smtClean="0">
                <a:latin typeface="Comic Sans MS" panose="030F0702030302020204" pitchFamily="66" charset="0"/>
              </a:rPr>
              <a:t>layer</a:t>
            </a:r>
          </a:p>
          <a:p>
            <a:pPr algn="just"/>
            <a:endParaRPr lang="en-US" b="1" dirty="0">
              <a:latin typeface="Comic Sans MS" panose="030F0702030302020204" pitchFamily="66" charset="0"/>
            </a:endParaRPr>
          </a:p>
          <a:p>
            <a:pPr algn="just"/>
            <a:r>
              <a:rPr lang="en-US" b="1" dirty="0">
                <a:latin typeface="Comic Sans MS" panose="030F0702030302020204" pitchFamily="66" charset="0"/>
              </a:rPr>
              <a:t>05  System design (under power viewpoint)</a:t>
            </a:r>
          </a:p>
          <a:p>
            <a:pPr algn="just"/>
            <a:endParaRPr lang="en-US" b="1" dirty="0">
              <a:latin typeface="Comic Sans MS" panose="030F0702030302020204" pitchFamily="66" charset="0"/>
            </a:endParaRPr>
          </a:p>
          <a:p>
            <a:pPr marL="0" indent="0" algn="just">
              <a:buNone/>
            </a:pPr>
            <a:endParaRPr lang="en-US" b="1" dirty="0" smtClean="0">
              <a:latin typeface="Comic Sans MS" panose="030F0702030302020204" pitchFamily="66" charset="0"/>
            </a:endParaRPr>
          </a:p>
          <a:p>
            <a:pPr algn="just"/>
            <a:endParaRPr lang="en-US" b="1" dirty="0">
              <a:latin typeface="Comic Sans MS" panose="030F0702030302020204" pitchFamily="66" charset="0"/>
            </a:endParaRPr>
          </a:p>
        </p:txBody>
      </p:sp>
    </p:spTree>
    <p:extLst>
      <p:ext uri="{BB962C8B-B14F-4D97-AF65-F5344CB8AC3E}">
        <p14:creationId xmlns:p14="http://schemas.microsoft.com/office/powerpoint/2010/main" val="1413122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Choosing a Single Board Computer</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5239813"/>
          </a:xfrm>
        </p:spPr>
        <p:txBody>
          <a:bodyPr>
            <a:noAutofit/>
          </a:bodyPr>
          <a:lstStyle/>
          <a:p>
            <a:r>
              <a:rPr lang="en-US" sz="2400" b="1" dirty="0"/>
              <a:t>Choosing the right single board computer (SBC) for an application requires many considerations</a:t>
            </a:r>
            <a:r>
              <a:rPr lang="en-US" sz="2400" b="1" dirty="0" smtClean="0"/>
              <a:t>.</a:t>
            </a:r>
            <a:endParaRPr lang="fa-IR" sz="2400" b="1" dirty="0" smtClean="0"/>
          </a:p>
          <a:p>
            <a:endParaRPr lang="en-US" sz="2400" b="1" dirty="0" smtClean="0"/>
          </a:p>
          <a:p>
            <a:r>
              <a:rPr lang="en-US" sz="2400" b="1" dirty="0" smtClean="0"/>
              <a:t>Performance</a:t>
            </a:r>
            <a:endParaRPr lang="fa-IR" sz="2400" b="1" dirty="0" smtClean="0"/>
          </a:p>
          <a:p>
            <a:pPr marL="715963" indent="0">
              <a:buNone/>
            </a:pPr>
            <a:r>
              <a:rPr lang="en-US" sz="2000" dirty="0" smtClean="0"/>
              <a:t>Application </a:t>
            </a:r>
            <a:r>
              <a:rPr lang="en-US" sz="2000" dirty="0"/>
              <a:t>requirements vary vastly from low performance (and with that low power), to extremely high performance applications like </a:t>
            </a:r>
            <a:r>
              <a:rPr lang="en-US" sz="2000" dirty="0" err="1"/>
              <a:t>SigInt</a:t>
            </a:r>
            <a:r>
              <a:rPr lang="en-US" sz="2000" dirty="0"/>
              <a:t> with </a:t>
            </a:r>
            <a:r>
              <a:rPr lang="en-US" sz="2000" dirty="0" err="1"/>
              <a:t>terrflops</a:t>
            </a:r>
            <a:r>
              <a:rPr lang="en-US" sz="2000" dirty="0"/>
              <a:t> of processing requirements. Choose your processor wisely, as there's no need to pay for more performance and power than the application calls for</a:t>
            </a:r>
            <a:r>
              <a:rPr lang="en-US" sz="2000" dirty="0" smtClean="0"/>
              <a:t>.</a:t>
            </a:r>
            <a:endParaRPr lang="en-US" sz="1600" dirty="0"/>
          </a:p>
        </p:txBody>
      </p:sp>
    </p:spTree>
    <p:extLst>
      <p:ext uri="{BB962C8B-B14F-4D97-AF65-F5344CB8AC3E}">
        <p14:creationId xmlns:p14="http://schemas.microsoft.com/office/powerpoint/2010/main" val="1613617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Choosing a Single Board Computer</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http://linuxgizmos.com/2017-hacker-board-survey-raspberry-pi-still-rules-but-x86-sbcs-make-gains/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 y="0"/>
            <a:ext cx="10637520" cy="6302477"/>
          </a:xfrm>
          <a:prstGeom prst="rect">
            <a:avLst/>
          </a:prstGeom>
        </p:spPr>
      </p:pic>
    </p:spTree>
    <p:extLst>
      <p:ext uri="{BB962C8B-B14F-4D97-AF65-F5344CB8AC3E}">
        <p14:creationId xmlns:p14="http://schemas.microsoft.com/office/powerpoint/2010/main" val="4150446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http://linuxgizmos.com/2017-hacker-board-survey-raspberry-pi-still-rules-but-x86-sbcs-make-gains/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280" y="0"/>
            <a:ext cx="7916319" cy="6302477"/>
          </a:xfrm>
          <a:prstGeom prst="rect">
            <a:avLst/>
          </a:prstGeom>
        </p:spPr>
      </p:pic>
    </p:spTree>
    <p:extLst>
      <p:ext uri="{BB962C8B-B14F-4D97-AF65-F5344CB8AC3E}">
        <p14:creationId xmlns:p14="http://schemas.microsoft.com/office/powerpoint/2010/main" val="4077586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Raspberry Pi</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972613"/>
          </a:xfrm>
        </p:spPr>
        <p:txBody>
          <a:bodyPr>
            <a:noAutofit/>
          </a:bodyPr>
          <a:lstStyle/>
          <a:p>
            <a:r>
              <a:rPr lang="en-US" sz="2400" b="1" dirty="0"/>
              <a:t>The Raspberry Pi 3 from the Raspberry Pi Foundation is the world’s most popular and most compatible single board computer.</a:t>
            </a:r>
          </a:p>
          <a:p>
            <a:pPr marL="0" indent="0">
              <a:buNone/>
            </a:pPr>
            <a:endParaRPr lang="en-US" sz="2400" b="1"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639" y="2610399"/>
            <a:ext cx="5741281" cy="3780957"/>
          </a:xfrm>
          <a:prstGeom prst="rect">
            <a:avLst/>
          </a:prstGeom>
        </p:spPr>
      </p:pic>
    </p:spTree>
    <p:extLst>
      <p:ext uri="{BB962C8B-B14F-4D97-AF65-F5344CB8AC3E}">
        <p14:creationId xmlns:p14="http://schemas.microsoft.com/office/powerpoint/2010/main" val="2387950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BeagleBone Black</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972613"/>
          </a:xfrm>
        </p:spPr>
        <p:txBody>
          <a:bodyPr>
            <a:noAutofit/>
          </a:bodyPr>
          <a:lstStyle/>
          <a:p>
            <a:r>
              <a:rPr lang="en-US" sz="2400" b="1" dirty="0"/>
              <a:t>Built on the proven </a:t>
            </a:r>
            <a:r>
              <a:rPr lang="en-US" sz="2400" b="1" dirty="0" err="1"/>
              <a:t>BeagleBoard.or</a:t>
            </a:r>
            <a:r>
              <a:rPr lang="en-US" sz="2400" b="1" dirty="0"/>
              <a:t> open source Linux approach, BeagleBone AI fills the gap between small SBCs and more powerful industrial computers.</a:t>
            </a:r>
          </a:p>
          <a:p>
            <a:pPr marL="0" indent="0">
              <a:buNone/>
            </a:pPr>
            <a:endParaRPr lang="en-US" sz="2400" b="1"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520" y="2403110"/>
            <a:ext cx="4297679" cy="3988246"/>
          </a:xfrm>
          <a:prstGeom prst="rect">
            <a:avLst/>
          </a:prstGeom>
        </p:spPr>
      </p:pic>
    </p:spTree>
    <p:extLst>
      <p:ext uri="{BB962C8B-B14F-4D97-AF65-F5344CB8AC3E}">
        <p14:creationId xmlns:p14="http://schemas.microsoft.com/office/powerpoint/2010/main" val="36751329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Arduino Uno Rev3</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972613"/>
          </a:xfrm>
        </p:spPr>
        <p:txBody>
          <a:bodyPr>
            <a:noAutofit/>
          </a:bodyPr>
          <a:lstStyle/>
          <a:p>
            <a:r>
              <a:rPr lang="en-US" sz="2400" b="1" dirty="0"/>
              <a:t>Built on the proven </a:t>
            </a:r>
            <a:r>
              <a:rPr lang="en-US" sz="2400" b="1" dirty="0" err="1"/>
              <a:t>BeagleBoard.or</a:t>
            </a:r>
            <a:r>
              <a:rPr lang="en-US" sz="2400" b="1" dirty="0"/>
              <a:t> open source Linux approach, BeagleBone AI fills the gap between small SBCs and more powerful industrial computers.</a:t>
            </a:r>
          </a:p>
          <a:p>
            <a:pPr marL="0" indent="0">
              <a:buNone/>
            </a:pPr>
            <a:endParaRPr lang="en-US" sz="2400" b="1"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675395" y="2919183"/>
            <a:ext cx="3968196" cy="29761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244364" y="2912837"/>
            <a:ext cx="3917426" cy="2938070"/>
          </a:xfrm>
          <a:prstGeom prst="rect">
            <a:avLst/>
          </a:prstGeom>
        </p:spPr>
      </p:pic>
    </p:spTree>
    <p:extLst>
      <p:ext uri="{BB962C8B-B14F-4D97-AF65-F5344CB8AC3E}">
        <p14:creationId xmlns:p14="http://schemas.microsoft.com/office/powerpoint/2010/main" val="2363679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Arduino Uno Rev3</a:t>
            </a:r>
            <a:endParaRPr lang="en-US" dirty="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8" name="Content Placeholder 2"/>
          <p:cNvSpPr>
            <a:spLocks noGrp="1"/>
          </p:cNvSpPr>
          <p:nvPr>
            <p:ph idx="1"/>
          </p:nvPr>
        </p:nvSpPr>
        <p:spPr>
          <a:xfrm>
            <a:off x="115910" y="1618187"/>
            <a:ext cx="11253130" cy="972613"/>
          </a:xfrm>
        </p:spPr>
        <p:txBody>
          <a:bodyPr>
            <a:noAutofit/>
          </a:bodyPr>
          <a:lstStyle/>
          <a:p>
            <a:r>
              <a:rPr lang="en-US" sz="2400" b="1" dirty="0"/>
              <a:t>Built on the proven </a:t>
            </a:r>
            <a:r>
              <a:rPr lang="en-US" sz="2400" b="1" dirty="0" err="1"/>
              <a:t>BeagleBoard.or</a:t>
            </a:r>
            <a:r>
              <a:rPr lang="en-US" sz="2400" b="1" dirty="0"/>
              <a:t> open source Linux approach, BeagleBone AI fills the gap between small SBCs and more powerful industrial computers.</a:t>
            </a:r>
          </a:p>
          <a:p>
            <a:pPr marL="0" indent="0">
              <a:buNone/>
            </a:pPr>
            <a:endParaRPr lang="en-US" sz="2400" b="1"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19635" y="2919183"/>
            <a:ext cx="3968196" cy="29761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14284" y="2938222"/>
            <a:ext cx="3917426" cy="2938070"/>
          </a:xfrm>
          <a:prstGeom prst="rect">
            <a:avLst/>
          </a:prstGeom>
        </p:spPr>
      </p:pic>
      <p:sp>
        <p:nvSpPr>
          <p:cNvPr id="9" name="Google Shape;375;p41"/>
          <p:cNvSpPr/>
          <p:nvPr/>
        </p:nvSpPr>
        <p:spPr>
          <a:xfrm rot="5400000">
            <a:off x="1132105" y="2279484"/>
            <a:ext cx="3434934" cy="4298296"/>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7;p41"/>
          <p:cNvSpPr txBox="1">
            <a:spLocks/>
          </p:cNvSpPr>
          <p:nvPr/>
        </p:nvSpPr>
        <p:spPr>
          <a:xfrm>
            <a:off x="785406" y="2642139"/>
            <a:ext cx="2464599"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400" dirty="0" smtClean="0">
                <a:solidFill>
                  <a:schemeClr val="lt1"/>
                </a:solidFill>
              </a:rPr>
              <a:t>Highlighted </a:t>
            </a:r>
            <a:r>
              <a:rPr lang="en-US" sz="1400" dirty="0">
                <a:solidFill>
                  <a:schemeClr val="lt1"/>
                </a:solidFill>
              </a:rPr>
              <a:t>Features: </a:t>
            </a:r>
          </a:p>
        </p:txBody>
      </p:sp>
      <p:sp>
        <p:nvSpPr>
          <p:cNvPr id="13" name="Google Shape;378;p41"/>
          <p:cNvSpPr txBox="1">
            <a:spLocks/>
          </p:cNvSpPr>
          <p:nvPr/>
        </p:nvSpPr>
        <p:spPr>
          <a:xfrm>
            <a:off x="763634" y="2983369"/>
            <a:ext cx="4021726" cy="316273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Clr>
                <a:schemeClr val="bg1"/>
              </a:buClr>
              <a:buFont typeface="Wingdings" panose="05000000000000000000" pitchFamily="2" charset="2"/>
              <a:buChar char="ü"/>
            </a:pPr>
            <a:r>
              <a:rPr lang="en-US" sz="1400" dirty="0" smtClean="0">
                <a:solidFill>
                  <a:schemeClr val="lt1"/>
                </a:solidFill>
              </a:rPr>
              <a:t>Microcontroller ATmega328P</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Operating Voltage 5V</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Digital I/O Pins  14 (of which 6 provide PWM output)</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it-IT" sz="1400" dirty="0" smtClean="0">
                <a:solidFill>
                  <a:schemeClr val="lt1"/>
                </a:solidFill>
              </a:rPr>
              <a:t>20mA DC current per I/O pin</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Powered via USB connection or with external power</a:t>
            </a:r>
          </a:p>
          <a:p>
            <a:pPr marL="171450" indent="-171450">
              <a:buClr>
                <a:schemeClr val="bg1"/>
              </a:buClr>
              <a:buFont typeface="Wingdings" panose="05000000000000000000" pitchFamily="2" charset="2"/>
              <a:buChar char="ü"/>
            </a:pPr>
            <a:endParaRPr lang="fa-IR" sz="1400" dirty="0">
              <a:solidFill>
                <a:schemeClr val="lt1"/>
              </a:solidFill>
            </a:endParaRPr>
          </a:p>
        </p:txBody>
      </p:sp>
    </p:spTree>
    <p:extLst>
      <p:ext uri="{BB962C8B-B14F-4D97-AF65-F5344CB8AC3E}">
        <p14:creationId xmlns:p14="http://schemas.microsoft.com/office/powerpoint/2010/main" val="3815077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12" name="Google Shape;377;p41"/>
          <p:cNvSpPr txBox="1">
            <a:spLocks/>
          </p:cNvSpPr>
          <p:nvPr/>
        </p:nvSpPr>
        <p:spPr>
          <a:xfrm>
            <a:off x="785406" y="2642139"/>
            <a:ext cx="2464599"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400" dirty="0" smtClean="0">
                <a:solidFill>
                  <a:schemeClr val="lt1"/>
                </a:solidFill>
              </a:rPr>
              <a:t>Highlighted </a:t>
            </a:r>
            <a:r>
              <a:rPr lang="en-US" sz="1400" dirty="0">
                <a:solidFill>
                  <a:schemeClr val="lt1"/>
                </a:solidFill>
              </a:rPr>
              <a:t>Features: </a:t>
            </a:r>
          </a:p>
        </p:txBody>
      </p:sp>
      <p:sp>
        <p:nvSpPr>
          <p:cNvPr id="13" name="Google Shape;378;p41"/>
          <p:cNvSpPr txBox="1">
            <a:spLocks/>
          </p:cNvSpPr>
          <p:nvPr/>
        </p:nvSpPr>
        <p:spPr>
          <a:xfrm>
            <a:off x="763634" y="2983369"/>
            <a:ext cx="4021726" cy="316273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Clr>
                <a:schemeClr val="bg1"/>
              </a:buClr>
              <a:buFont typeface="Wingdings" panose="05000000000000000000" pitchFamily="2" charset="2"/>
              <a:buChar char="ü"/>
            </a:pPr>
            <a:r>
              <a:rPr lang="en-US" sz="1400" dirty="0" smtClean="0">
                <a:solidFill>
                  <a:schemeClr val="lt1"/>
                </a:solidFill>
              </a:rPr>
              <a:t>Microcontroller ATmega328P</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Operating Voltage 5V</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Digital I/O Pins  14 (of which 6 provide PWM output)</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it-IT" sz="1400" dirty="0" smtClean="0">
                <a:solidFill>
                  <a:schemeClr val="lt1"/>
                </a:solidFill>
              </a:rPr>
              <a:t>20mA DC current per I/O pin</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Powered via USB connection or with external power</a:t>
            </a:r>
          </a:p>
          <a:p>
            <a:pPr marL="171450" indent="-171450">
              <a:buClr>
                <a:schemeClr val="bg1"/>
              </a:buClr>
              <a:buFont typeface="Wingdings" panose="05000000000000000000" pitchFamily="2" charset="2"/>
              <a:buChar char="ü"/>
            </a:pPr>
            <a:endParaRPr lang="fa-IR" sz="1400" dirty="0">
              <a:solidFill>
                <a:schemeClr val="lt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284" y="-12357"/>
            <a:ext cx="4404361" cy="60214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193" y="0"/>
            <a:ext cx="4602479" cy="6048375"/>
          </a:xfrm>
          <a:prstGeom prst="rect">
            <a:avLst/>
          </a:prstGeom>
        </p:spPr>
      </p:pic>
    </p:spTree>
    <p:extLst>
      <p:ext uri="{BB962C8B-B14F-4D97-AF65-F5344CB8AC3E}">
        <p14:creationId xmlns:p14="http://schemas.microsoft.com/office/powerpoint/2010/main" val="260716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https://www.curtisswrightds.com/news/blog/choosing-a-single-board-computer.html</a:t>
            </a:r>
          </a:p>
        </p:txBody>
      </p:sp>
      <p:sp>
        <p:nvSpPr>
          <p:cNvPr id="12" name="Google Shape;377;p41"/>
          <p:cNvSpPr txBox="1">
            <a:spLocks/>
          </p:cNvSpPr>
          <p:nvPr/>
        </p:nvSpPr>
        <p:spPr>
          <a:xfrm>
            <a:off x="785406" y="2642139"/>
            <a:ext cx="2464599"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Exo 2"/>
              <a:buNone/>
              <a:defRPr sz="60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FFFFFF"/>
              </a:buClr>
              <a:buSzPts val="6000"/>
              <a:buFont typeface="Fira Sans Extra Condensed Medium"/>
              <a:buNone/>
              <a:defRPr sz="60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algn="l"/>
            <a:r>
              <a:rPr lang="en-US" sz="1400" dirty="0" smtClean="0">
                <a:solidFill>
                  <a:schemeClr val="lt1"/>
                </a:solidFill>
              </a:rPr>
              <a:t>Highlighted </a:t>
            </a:r>
            <a:r>
              <a:rPr lang="en-US" sz="1400" dirty="0">
                <a:solidFill>
                  <a:schemeClr val="lt1"/>
                </a:solidFill>
              </a:rPr>
              <a:t>Features: </a:t>
            </a:r>
          </a:p>
        </p:txBody>
      </p:sp>
      <p:sp>
        <p:nvSpPr>
          <p:cNvPr id="13" name="Google Shape;378;p41"/>
          <p:cNvSpPr txBox="1">
            <a:spLocks/>
          </p:cNvSpPr>
          <p:nvPr/>
        </p:nvSpPr>
        <p:spPr>
          <a:xfrm>
            <a:off x="763634" y="2983369"/>
            <a:ext cx="4021726" cy="316273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Clr>
                <a:schemeClr val="bg1"/>
              </a:buClr>
              <a:buFont typeface="Wingdings" panose="05000000000000000000" pitchFamily="2" charset="2"/>
              <a:buChar char="ü"/>
            </a:pPr>
            <a:r>
              <a:rPr lang="en-US" sz="1400" dirty="0" smtClean="0">
                <a:solidFill>
                  <a:schemeClr val="lt1"/>
                </a:solidFill>
              </a:rPr>
              <a:t>Microcontroller ATmega328P</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Operating Voltage 5V</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Digital I/O Pins  14 (of which 6 provide PWM output)</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it-IT" sz="1400" dirty="0" smtClean="0">
                <a:solidFill>
                  <a:schemeClr val="lt1"/>
                </a:solidFill>
              </a:rPr>
              <a:t>20mA DC current per I/O pin</a:t>
            </a:r>
          </a:p>
          <a:p>
            <a:pPr marL="171450" indent="-171450">
              <a:buClr>
                <a:schemeClr val="bg1"/>
              </a:buClr>
              <a:buFont typeface="Wingdings" panose="05000000000000000000" pitchFamily="2" charset="2"/>
              <a:buChar char="ü"/>
            </a:pPr>
            <a:endParaRPr lang="fa-IR" sz="1400" dirty="0" smtClean="0">
              <a:solidFill>
                <a:schemeClr val="lt1"/>
              </a:solidFill>
            </a:endParaRPr>
          </a:p>
          <a:p>
            <a:pPr marL="171450" indent="-171450">
              <a:buClr>
                <a:schemeClr val="bg1"/>
              </a:buClr>
              <a:buFont typeface="Wingdings" panose="05000000000000000000" pitchFamily="2" charset="2"/>
              <a:buChar char="ü"/>
            </a:pPr>
            <a:r>
              <a:rPr lang="en-US" sz="1400" dirty="0" smtClean="0">
                <a:solidFill>
                  <a:schemeClr val="lt1"/>
                </a:solidFill>
              </a:rPr>
              <a:t>Powered via USB connection or with external power</a:t>
            </a:r>
          </a:p>
          <a:p>
            <a:pPr marL="171450" indent="-171450">
              <a:buClr>
                <a:schemeClr val="bg1"/>
              </a:buClr>
              <a:buFont typeface="Wingdings" panose="05000000000000000000" pitchFamily="2" charset="2"/>
              <a:buChar char="ü"/>
            </a:pPr>
            <a:endParaRPr lang="fa-IR" sz="1400" dirty="0">
              <a:solidFill>
                <a:schemeClr val="lt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272" y="5737"/>
            <a:ext cx="5193488" cy="592833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1760" y="0"/>
            <a:ext cx="4724400" cy="5934075"/>
          </a:xfrm>
          <a:prstGeom prst="rect">
            <a:avLst/>
          </a:prstGeom>
        </p:spPr>
      </p:pic>
    </p:spTree>
    <p:extLst>
      <p:ext uri="{BB962C8B-B14F-4D97-AF65-F5344CB8AC3E}">
        <p14:creationId xmlns:p14="http://schemas.microsoft.com/office/powerpoint/2010/main" val="17982895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SBC in IoT</a:t>
            </a:r>
            <a:endParaRPr lang="en-US" dirty="0">
              <a:latin typeface="Comic Sans MS" panose="030F0702030302020204" pitchFamily="66" charset="0"/>
            </a:endParaRPr>
          </a:p>
        </p:txBody>
      </p:sp>
      <p:sp>
        <p:nvSpPr>
          <p:cNvPr id="3" name="Content Placeholder 2"/>
          <p:cNvSpPr>
            <a:spLocks noGrp="1"/>
          </p:cNvSpPr>
          <p:nvPr>
            <p:ph idx="1"/>
          </p:nvPr>
        </p:nvSpPr>
        <p:spPr>
          <a:xfrm>
            <a:off x="268310" y="1319241"/>
            <a:ext cx="7976530" cy="4773169"/>
          </a:xfrm>
        </p:spPr>
        <p:txBody>
          <a:bodyPr>
            <a:noAutofit/>
          </a:bodyPr>
          <a:lstStyle/>
          <a:p>
            <a:r>
              <a:rPr lang="en-US" sz="2400" b="1" dirty="0"/>
              <a:t>IoT boards, also known as development boards or prototyping boards, are basically hardware platforms that are commonly used to build prototypes of manufacturer’s ideas. </a:t>
            </a:r>
          </a:p>
          <a:p>
            <a:endParaRPr lang="en-US" sz="2400" b="1" dirty="0" smtClean="0"/>
          </a:p>
          <a:p>
            <a:r>
              <a:rPr lang="en-US" sz="2400" b="1" dirty="0"/>
              <a:t>SBCs are also increasingly used for a wide range of industrial applications in areas that include robotics and the Internet of things (IoT).</a:t>
            </a:r>
          </a:p>
          <a:p>
            <a:endParaRPr lang="en-US" sz="2400" b="1" dirty="0"/>
          </a:p>
          <a:p>
            <a:r>
              <a:rPr lang="en-US" sz="2400" b="1" dirty="0"/>
              <a:t> Such systems are implemented with using low cost, single board computers with embedded Linux like Raspberry Pi (RPI)</a:t>
            </a:r>
          </a:p>
          <a:p>
            <a:pPr marL="0" indent="0">
              <a:buNone/>
            </a:pPr>
            <a:endParaRPr lang="en-US" sz="2400" b="1" dirty="0"/>
          </a:p>
          <a:p>
            <a:endParaRPr lang="en-US" sz="2400" b="1" dirty="0"/>
          </a:p>
        </p:txBody>
      </p:sp>
      <p:sp>
        <p:nvSpPr>
          <p:cNvPr id="10" name="TextBox 9"/>
          <p:cNvSpPr txBox="1"/>
          <p:nvPr/>
        </p:nvSpPr>
        <p:spPr>
          <a:xfrm>
            <a:off x="115910" y="6273225"/>
            <a:ext cx="12076090" cy="830997"/>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Analysis of Single-Board Computers for IoT </a:t>
            </a:r>
            <a:r>
              <a:rPr lang="en-US" sz="1600" dirty="0" smtClean="0">
                <a:solidFill>
                  <a:srgbClr val="FF0000"/>
                </a:solidFill>
                <a:latin typeface="Comic Sans MS" panose="030F0702030302020204" pitchFamily="66" charset="0"/>
              </a:rPr>
              <a:t>and </a:t>
            </a:r>
            <a:r>
              <a:rPr lang="en-US" sz="1600" dirty="0" err="1" smtClean="0">
                <a:solidFill>
                  <a:srgbClr val="FF0000"/>
                </a:solidFill>
                <a:latin typeface="Comic Sans MS" panose="030F0702030302020204" pitchFamily="66" charset="0"/>
              </a:rPr>
              <a:t>IIoT</a:t>
            </a:r>
            <a:r>
              <a:rPr lang="en-US" sz="1600" dirty="0" smtClean="0">
                <a:solidFill>
                  <a:srgbClr val="FF0000"/>
                </a:solidFill>
                <a:latin typeface="Comic Sans MS" panose="030F0702030302020204" pitchFamily="66" charset="0"/>
              </a:rPr>
              <a:t> </a:t>
            </a:r>
            <a:r>
              <a:rPr lang="en-US" sz="1600" dirty="0">
                <a:solidFill>
                  <a:srgbClr val="FF0000"/>
                </a:solidFill>
                <a:latin typeface="Comic Sans MS" panose="030F0702030302020204" pitchFamily="66" charset="0"/>
              </a:rPr>
              <a:t>Solutions in Embedded Control Systems</a:t>
            </a:r>
            <a:r>
              <a:rPr lang="en-US" sz="1600" dirty="0">
                <a:latin typeface="Comic Sans MS" panose="030F0702030302020204" pitchFamily="66" charset="0"/>
              </a:rPr>
              <a:t>, </a:t>
            </a:r>
            <a:r>
              <a:rPr lang="en-US" sz="1600" dirty="0" err="1">
                <a:latin typeface="Comic Sans MS" panose="030F0702030302020204" pitchFamily="66" charset="0"/>
              </a:rPr>
              <a:t>Pavlo</a:t>
            </a:r>
            <a:r>
              <a:rPr lang="en-US" sz="1600" dirty="0">
                <a:latin typeface="Comic Sans MS" panose="030F0702030302020204" pitchFamily="66" charset="0"/>
              </a:rPr>
              <a:t> </a:t>
            </a:r>
            <a:r>
              <a:rPr lang="en-US" sz="1600" dirty="0" err="1">
                <a:latin typeface="Comic Sans MS" panose="030F0702030302020204" pitchFamily="66" charset="0"/>
              </a:rPr>
              <a:t>Galkin</a:t>
            </a:r>
            <a:r>
              <a:rPr lang="en-US" sz="1600" dirty="0">
                <a:latin typeface="Comic Sans MS" panose="030F0702030302020204" pitchFamily="66" charset="0"/>
              </a:rPr>
              <a:t>, </a:t>
            </a:r>
            <a:r>
              <a:rPr lang="en-US" sz="1600" dirty="0" err="1" smtClean="0">
                <a:latin typeface="Comic Sans MS" panose="030F0702030302020204" pitchFamily="66" charset="0"/>
              </a:rPr>
              <a:t>Lydmila</a:t>
            </a:r>
            <a:r>
              <a:rPr lang="en-US" sz="1600" dirty="0" smtClean="0">
                <a:latin typeface="Comic Sans MS" panose="030F0702030302020204" pitchFamily="66" charset="0"/>
              </a:rPr>
              <a:t> </a:t>
            </a:r>
            <a:r>
              <a:rPr lang="en-US" sz="1600" dirty="0" err="1" smtClean="0">
                <a:latin typeface="Comic Sans MS" panose="030F0702030302020204" pitchFamily="66" charset="0"/>
              </a:rPr>
              <a:t>Golovkina</a:t>
            </a:r>
            <a:r>
              <a:rPr lang="en-US" sz="1600" dirty="0">
                <a:latin typeface="Comic Sans MS" panose="030F0702030302020204" pitchFamily="66" charset="0"/>
              </a:rPr>
              <a:t>, Igor, 2018 International Scientific-Practical </a:t>
            </a:r>
            <a:r>
              <a:rPr lang="en-US" sz="1600" dirty="0" smtClean="0">
                <a:latin typeface="Comic Sans MS" panose="030F0702030302020204" pitchFamily="66" charset="0"/>
              </a:rPr>
              <a:t>Conference, 2018</a:t>
            </a:r>
            <a:endParaRPr lang="en-US" sz="1600" dirty="0">
              <a:solidFill>
                <a:srgbClr val="FF0000"/>
              </a:solidFill>
              <a:latin typeface="Comic Sans MS" panose="030F0702030302020204" pitchFamily="66" charset="0"/>
            </a:endParaRPr>
          </a:p>
          <a:p>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651450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184" y="2737101"/>
            <a:ext cx="10791153" cy="2200659"/>
          </a:xfrm>
        </p:spPr>
        <p:txBody>
          <a:bodyPr>
            <a:noAutofit/>
          </a:bodyPr>
          <a:lstStyle/>
          <a:p>
            <a:pPr lvl="0" algn="ctr">
              <a:spcBef>
                <a:spcPts val="0"/>
              </a:spcBef>
            </a:pPr>
            <a:r>
              <a:rPr lang="en" sz="5400" dirty="0" smtClean="0"/>
              <a:t>01</a:t>
            </a:r>
            <a:br>
              <a:rPr lang="en" sz="5400" dirty="0" smtClean="0"/>
            </a:br>
            <a:r>
              <a:rPr lang="en-US" sz="5400" dirty="0" smtClean="0"/>
              <a:t>Electronics</a:t>
            </a:r>
            <a:endParaRPr lang="en" sz="5400" dirty="0"/>
          </a:p>
        </p:txBody>
      </p:sp>
    </p:spTree>
    <p:extLst>
      <p:ext uri="{BB962C8B-B14F-4D97-AF65-F5344CB8AC3E}">
        <p14:creationId xmlns:p14="http://schemas.microsoft.com/office/powerpoint/2010/main" val="3803654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37101"/>
            <a:ext cx="12192000" cy="2200659"/>
          </a:xfrm>
        </p:spPr>
        <p:txBody>
          <a:bodyPr>
            <a:noAutofit/>
          </a:bodyPr>
          <a:lstStyle/>
          <a:p>
            <a:pPr algn="ctr">
              <a:spcBef>
                <a:spcPts val="0"/>
              </a:spcBef>
            </a:pPr>
            <a:r>
              <a:rPr lang="en" sz="5400" dirty="0" smtClean="0"/>
              <a:t>04</a:t>
            </a:r>
            <a:br>
              <a:rPr lang="en" sz="5400" dirty="0" smtClean="0"/>
            </a:br>
            <a:r>
              <a:rPr lang="en-US" sz="5400" dirty="0"/>
              <a:t>Background on wireless PHY layer</a:t>
            </a:r>
            <a:endParaRPr lang="en" sz="5400" dirty="0"/>
          </a:p>
        </p:txBody>
      </p:sp>
    </p:spTree>
    <p:extLst>
      <p:ext uri="{BB962C8B-B14F-4D97-AF65-F5344CB8AC3E}">
        <p14:creationId xmlns:p14="http://schemas.microsoft.com/office/powerpoint/2010/main" val="13882522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Radio </a:t>
            </a:r>
            <a:endParaRPr lang="en-US" dirty="0">
              <a:latin typeface="Comic Sans MS" panose="030F0702030302020204" pitchFamily="66" charset="0"/>
            </a:endParaRPr>
          </a:p>
        </p:txBody>
      </p:sp>
      <p:sp>
        <p:nvSpPr>
          <p:cNvPr id="3" name="Content Placeholder 2"/>
          <p:cNvSpPr>
            <a:spLocks noGrp="1"/>
          </p:cNvSpPr>
          <p:nvPr>
            <p:ph idx="1"/>
          </p:nvPr>
        </p:nvSpPr>
        <p:spPr>
          <a:xfrm>
            <a:off x="268310" y="1319241"/>
            <a:ext cx="7976530" cy="2963199"/>
          </a:xfrm>
        </p:spPr>
        <p:txBody>
          <a:bodyPr>
            <a:noAutofit/>
          </a:bodyPr>
          <a:lstStyle/>
          <a:p>
            <a:r>
              <a:rPr lang="en-US" sz="2400" b="1" dirty="0"/>
              <a:t>signal carried in electromagnetic spectrum</a:t>
            </a:r>
          </a:p>
          <a:p>
            <a:endParaRPr lang="en-US" sz="2400" b="1" dirty="0" smtClean="0"/>
          </a:p>
          <a:p>
            <a:r>
              <a:rPr lang="en-US" sz="2400" b="1" dirty="0"/>
              <a:t>propagation environment effects:</a:t>
            </a:r>
          </a:p>
          <a:p>
            <a:pPr marL="0" indent="0">
              <a:buNone/>
            </a:pPr>
            <a:r>
              <a:rPr lang="en-US" sz="2400" b="1" dirty="0"/>
              <a:t>      </a:t>
            </a:r>
            <a:r>
              <a:rPr lang="en-US" sz="2400" b="1" dirty="0" smtClean="0"/>
              <a:t> reflection </a:t>
            </a:r>
            <a:endParaRPr lang="en-US" sz="2400" b="1" dirty="0"/>
          </a:p>
          <a:p>
            <a:pPr marL="0" indent="0">
              <a:buNone/>
            </a:pPr>
            <a:r>
              <a:rPr lang="en-US" sz="2400" b="1" dirty="0"/>
              <a:t>      </a:t>
            </a:r>
            <a:r>
              <a:rPr lang="en-US" sz="2400" b="1" dirty="0" smtClean="0"/>
              <a:t> obstruction </a:t>
            </a:r>
            <a:r>
              <a:rPr lang="en-US" sz="2400" b="1" dirty="0"/>
              <a:t>by objects</a:t>
            </a:r>
          </a:p>
          <a:p>
            <a:pPr marL="0" indent="0">
              <a:buNone/>
            </a:pPr>
            <a:r>
              <a:rPr lang="en-US" sz="2400" b="1" dirty="0"/>
              <a:t>       interference</a:t>
            </a:r>
          </a:p>
          <a:p>
            <a:endParaRPr lang="en-US" sz="2400" b="1" dirty="0"/>
          </a:p>
        </p:txBody>
      </p:sp>
    </p:spTree>
    <p:extLst>
      <p:ext uri="{BB962C8B-B14F-4D97-AF65-F5344CB8AC3E}">
        <p14:creationId xmlns:p14="http://schemas.microsoft.com/office/powerpoint/2010/main" val="2601812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Frequncies Range </a:t>
            </a:r>
            <a:endParaRPr lang="en-US" dirty="0">
              <a:latin typeface="Comic Sans MS" panose="030F0702030302020204" pitchFamily="66" charset="0"/>
            </a:endParaRPr>
          </a:p>
        </p:txBody>
      </p:sp>
      <p:graphicFrame>
        <p:nvGraphicFramePr>
          <p:cNvPr id="6" name="Content Placeholder 4"/>
          <p:cNvGraphicFramePr>
            <a:graphicFrameLocks/>
          </p:cNvGraphicFramePr>
          <p:nvPr>
            <p:extLst>
              <p:ext uri="{D42A27DB-BD31-4B8C-83A1-F6EECF244321}">
                <p14:modId xmlns:p14="http://schemas.microsoft.com/office/powerpoint/2010/main" val="3608606140"/>
              </p:ext>
            </p:extLst>
          </p:nvPr>
        </p:nvGraphicFramePr>
        <p:xfrm>
          <a:off x="1447800" y="1463046"/>
          <a:ext cx="8473439" cy="4998713"/>
        </p:xfrm>
        <a:graphic>
          <a:graphicData uri="http://schemas.openxmlformats.org/drawingml/2006/table">
            <a:tbl>
              <a:tblPr/>
              <a:tblGrid>
                <a:gridCol w="2118359">
                  <a:extLst>
                    <a:ext uri="{9D8B030D-6E8A-4147-A177-3AD203B41FA5}">
                      <a16:colId xmlns:a16="http://schemas.microsoft.com/office/drawing/2014/main" xmlns="" val="20000"/>
                    </a:ext>
                  </a:extLst>
                </a:gridCol>
                <a:gridCol w="2118359">
                  <a:extLst>
                    <a:ext uri="{9D8B030D-6E8A-4147-A177-3AD203B41FA5}">
                      <a16:colId xmlns:a16="http://schemas.microsoft.com/office/drawing/2014/main" xmlns="" val="20001"/>
                    </a:ext>
                  </a:extLst>
                </a:gridCol>
                <a:gridCol w="2297882">
                  <a:extLst>
                    <a:ext uri="{9D8B030D-6E8A-4147-A177-3AD203B41FA5}">
                      <a16:colId xmlns:a16="http://schemas.microsoft.com/office/drawing/2014/main" xmlns="" val="20002"/>
                    </a:ext>
                  </a:extLst>
                </a:gridCol>
                <a:gridCol w="1938839">
                  <a:extLst>
                    <a:ext uri="{9D8B030D-6E8A-4147-A177-3AD203B41FA5}">
                      <a16:colId xmlns:a16="http://schemas.microsoft.com/office/drawing/2014/main" xmlns="" val="20003"/>
                    </a:ext>
                  </a:extLst>
                </a:gridCol>
              </a:tblGrid>
              <a:tr h="470775">
                <a:tc>
                  <a:txBody>
                    <a:bodyPr/>
                    <a:lstStyle/>
                    <a:p>
                      <a:r>
                        <a:rPr lang="en-US" sz="1800" b="1" dirty="0"/>
                        <a:t>Frequency</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lang="en-US" sz="1800" b="1" dirty="0"/>
                        <a:t>Wavelength</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lang="en-US" sz="1800" b="1" dirty="0"/>
                        <a:t>Designation</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r>
                        <a:rPr lang="en-US" sz="1800" b="1" dirty="0" smtClean="0"/>
                        <a:t>Abbreviation</a:t>
                      </a:r>
                      <a:endParaRPr lang="en-US" sz="1800" b="1" dirty="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xmlns="" val="10000"/>
                  </a:ext>
                </a:extLst>
              </a:tr>
              <a:tr h="426697">
                <a:tc>
                  <a:txBody>
                    <a:bodyPr/>
                    <a:lstStyle/>
                    <a:p>
                      <a:r>
                        <a:rPr lang="en-US" sz="1200"/>
                        <a:t>3 - 30 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10^5km-10^4km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4" tooltip="Extremely low frequency"/>
                        </a:rPr>
                        <a:t>Extremely low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ELF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26697">
                <a:tc>
                  <a:txBody>
                    <a:bodyPr/>
                    <a:lstStyle/>
                    <a:p>
                      <a:r>
                        <a:rPr lang="en-US" sz="1200"/>
                        <a:t>30 - 300 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10^4km-10^3km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5" tooltip="Super low frequency"/>
                        </a:rPr>
                        <a:t>Super low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SLF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26697">
                <a:tc>
                  <a:txBody>
                    <a:bodyPr/>
                    <a:lstStyle/>
                    <a:p>
                      <a:r>
                        <a:rPr lang="en-US" sz="1200"/>
                        <a:t>300 - 3000 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10^3km-100km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6" tooltip="Ultra low frequency"/>
                        </a:rPr>
                        <a:t>Ultra low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ULF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26697">
                <a:tc>
                  <a:txBody>
                    <a:bodyPr/>
                    <a:lstStyle/>
                    <a:p>
                      <a:r>
                        <a:rPr lang="en-US" sz="1200"/>
                        <a:t>3 - 30 kHz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100km-10km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7" tooltip="Very low frequency"/>
                        </a:rPr>
                        <a:t>Very low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VLF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42166">
                <a:tc>
                  <a:txBody>
                    <a:bodyPr/>
                    <a:lstStyle/>
                    <a:p>
                      <a:r>
                        <a:rPr lang="en-US" sz="1200"/>
                        <a:t>30 - 300 kHz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10km-1km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8" tooltip="Low frequency"/>
                        </a:rPr>
                        <a:t>Low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26697">
                <a:tc>
                  <a:txBody>
                    <a:bodyPr/>
                    <a:lstStyle/>
                    <a:p>
                      <a:r>
                        <a:rPr lang="en-US" sz="1200"/>
                        <a:t>300 kHz - 3 MHz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1km-100m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9" tooltip="Medium frequency"/>
                        </a:rPr>
                        <a:t>Medium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42166">
                <a:tc>
                  <a:txBody>
                    <a:bodyPr/>
                    <a:lstStyle/>
                    <a:p>
                      <a:r>
                        <a:rPr lang="en-US" sz="1200"/>
                        <a:t>3 - 30 MHz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100m-10m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10" tooltip="High frequency"/>
                        </a:rPr>
                        <a:t>High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426697">
                <a:tc>
                  <a:txBody>
                    <a:bodyPr/>
                    <a:lstStyle/>
                    <a:p>
                      <a:r>
                        <a:rPr lang="en-US" sz="1200"/>
                        <a:t>30 - 300 MHz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10m-1m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11" tooltip="Very high frequency"/>
                        </a:rPr>
                        <a:t>Very high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VHF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426697">
                <a:tc>
                  <a:txBody>
                    <a:bodyPr/>
                    <a:lstStyle/>
                    <a:p>
                      <a:r>
                        <a:rPr lang="en-US" sz="1200"/>
                        <a:t>300 MHz - 3 GHz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1m-10cm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12" tooltip="Ultra high frequency"/>
                        </a:rPr>
                        <a:t>Ultra high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UHF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426697">
                <a:tc>
                  <a:txBody>
                    <a:bodyPr/>
                    <a:lstStyle/>
                    <a:p>
                      <a:r>
                        <a:rPr lang="en-US" sz="1200"/>
                        <a:t>3 - 30 GHz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10cm-1cm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13" tooltip="Super high frequency"/>
                        </a:rPr>
                        <a:t>Super high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SHF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430030">
                <a:tc>
                  <a:txBody>
                    <a:bodyPr/>
                    <a:lstStyle/>
                    <a:p>
                      <a:r>
                        <a:rPr lang="en-US" sz="1200"/>
                        <a:t>30 - 300 GHz</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1cm-1mm</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hlinkClick r:id="rId14" tooltip="Extremely high frequency"/>
                        </a:rPr>
                        <a:t>Extremely high frequency</a:t>
                      </a:r>
                      <a:endParaRPr lang="en-US" sz="1200"/>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EHF</a:t>
                      </a:r>
                    </a:p>
                  </a:txBody>
                  <a:tcPr marL="60411" marR="60411" marT="30199" marB="301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44557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General Frequency Ranges</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11223267" cy="3374679"/>
          </a:xfrm>
        </p:spPr>
        <p:txBody>
          <a:bodyPr>
            <a:noAutofit/>
          </a:bodyPr>
          <a:lstStyle/>
          <a:p>
            <a:r>
              <a:rPr lang="en-US" sz="2400" b="1" dirty="0"/>
              <a:t>Radio frequency range</a:t>
            </a:r>
          </a:p>
          <a:p>
            <a:pPr marL="0" indent="365125">
              <a:buNone/>
            </a:pPr>
            <a:r>
              <a:rPr lang="en-US" sz="2000" dirty="0" smtClean="0"/>
              <a:t>  30 </a:t>
            </a:r>
            <a:r>
              <a:rPr lang="en-US" sz="2000" dirty="0"/>
              <a:t>MHz to 30 GHz </a:t>
            </a:r>
            <a:endParaRPr lang="en-US" sz="2000" dirty="0" smtClean="0"/>
          </a:p>
          <a:p>
            <a:pPr marL="0" indent="441325">
              <a:buNone/>
            </a:pPr>
            <a:r>
              <a:rPr lang="en-US" sz="2000" dirty="0" smtClean="0"/>
              <a:t> </a:t>
            </a:r>
            <a:r>
              <a:rPr lang="en-US" sz="2000" dirty="0"/>
              <a:t>Suitable for omnidirectional </a:t>
            </a:r>
            <a:r>
              <a:rPr lang="en-US" sz="2000" dirty="0" smtClean="0"/>
              <a:t>applications</a:t>
            </a:r>
          </a:p>
          <a:p>
            <a:pPr marL="0" indent="441325">
              <a:buNone/>
            </a:pPr>
            <a:endParaRPr lang="en-US" sz="2400" b="1" dirty="0" smtClean="0"/>
          </a:p>
          <a:p>
            <a:r>
              <a:rPr lang="en-US" sz="2400" b="1" dirty="0" smtClean="0"/>
              <a:t>Infrared </a:t>
            </a:r>
            <a:r>
              <a:rPr lang="en-US" sz="2400" b="1" dirty="0"/>
              <a:t>frequency range</a:t>
            </a:r>
          </a:p>
          <a:p>
            <a:pPr marL="0" indent="533400">
              <a:buNone/>
            </a:pPr>
            <a:r>
              <a:rPr lang="en-US" sz="2000" dirty="0" smtClean="0"/>
              <a:t>Roughly</a:t>
            </a:r>
            <a:r>
              <a:rPr lang="en-US" sz="2000" dirty="0"/>
              <a:t>, 3x1011 to 2x1014 Hz</a:t>
            </a:r>
          </a:p>
          <a:p>
            <a:pPr marL="0" indent="533400">
              <a:buNone/>
            </a:pPr>
            <a:r>
              <a:rPr lang="en-US" sz="2000" dirty="0" smtClean="0"/>
              <a:t>Useful </a:t>
            </a:r>
            <a:r>
              <a:rPr lang="en-US" sz="2000" dirty="0"/>
              <a:t>in local point-to-point multipoint applications within confined areas </a:t>
            </a:r>
          </a:p>
          <a:p>
            <a:pPr marL="0" indent="441325">
              <a:buNone/>
            </a:pPr>
            <a:endParaRPr lang="en-US" sz="2400" b="1" dirty="0"/>
          </a:p>
        </p:txBody>
      </p:sp>
    </p:spTree>
    <p:extLst>
      <p:ext uri="{BB962C8B-B14F-4D97-AF65-F5344CB8AC3E}">
        <p14:creationId xmlns:p14="http://schemas.microsoft.com/office/powerpoint/2010/main" val="2159382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Spectrum Allocation for Existing Systems*</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11223267" cy="2963199"/>
          </a:xfrm>
        </p:spPr>
        <p:txBody>
          <a:bodyPr>
            <a:noAutofit/>
          </a:bodyPr>
          <a:lstStyle/>
          <a:p>
            <a:r>
              <a:rPr lang="en-US" sz="2400" b="1" dirty="0"/>
              <a:t>Required antenna size for good reception is inversely proportional to the signal frequency </a:t>
            </a:r>
          </a:p>
          <a:p>
            <a:pPr marL="0" indent="715963">
              <a:buNone/>
            </a:pPr>
            <a:r>
              <a:rPr lang="en-US" sz="2000" dirty="0" smtClean="0"/>
              <a:t>so </a:t>
            </a:r>
            <a:r>
              <a:rPr lang="en-US" sz="2000" dirty="0"/>
              <a:t>moving to a higher frequency allows for more compact </a:t>
            </a:r>
            <a:r>
              <a:rPr lang="en-US" sz="2000" dirty="0" smtClean="0"/>
              <a:t>antennas</a:t>
            </a:r>
          </a:p>
          <a:p>
            <a:pPr marL="0" indent="715963">
              <a:buNone/>
            </a:pPr>
            <a:endParaRPr lang="en-US" sz="2000" dirty="0"/>
          </a:p>
          <a:p>
            <a:r>
              <a:rPr lang="en-US" sz="2400" b="1" dirty="0"/>
              <a:t>Received signal power with </a:t>
            </a:r>
            <a:r>
              <a:rPr lang="en-US" sz="2400" b="1" dirty="0" err="1"/>
              <a:t>nondirectional</a:t>
            </a:r>
            <a:r>
              <a:rPr lang="en-US" sz="2400" b="1" dirty="0"/>
              <a:t> antennas is proportional to  the inverse of frequency squared.</a:t>
            </a:r>
          </a:p>
          <a:p>
            <a:pPr marL="715963" indent="0">
              <a:buNone/>
            </a:pPr>
            <a:r>
              <a:rPr lang="en-US" sz="2000" dirty="0" smtClean="0"/>
              <a:t>So </a:t>
            </a:r>
            <a:r>
              <a:rPr lang="en-US" sz="2000" dirty="0"/>
              <a:t>it’s hard to cover large distances with higher frequency signals (with </a:t>
            </a:r>
            <a:r>
              <a:rPr lang="en-US" sz="2000" dirty="0" err="1"/>
              <a:t>nondirectional</a:t>
            </a:r>
            <a:r>
              <a:rPr lang="en-US" sz="2000" dirty="0"/>
              <a:t> antennas)</a:t>
            </a:r>
          </a:p>
          <a:p>
            <a:pPr marL="0" indent="441325">
              <a:buNone/>
            </a:pPr>
            <a:endParaRPr lang="en-US" sz="2400" b="1" dirty="0"/>
          </a:p>
        </p:txBody>
      </p:sp>
      <p:sp>
        <p:nvSpPr>
          <p:cNvPr id="5" name="Content Placeholder 2"/>
          <p:cNvSpPr txBox="1">
            <a:spLocks/>
          </p:cNvSpPr>
          <p:nvPr/>
        </p:nvSpPr>
        <p:spPr>
          <a:xfrm>
            <a:off x="2900214" y="6416040"/>
            <a:ext cx="6391572" cy="441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*Adopted from Wireless Communication by Goldsmith (Chapter2)</a:t>
            </a:r>
          </a:p>
        </p:txBody>
      </p:sp>
    </p:spTree>
    <p:extLst>
      <p:ext uri="{BB962C8B-B14F-4D97-AF65-F5344CB8AC3E}">
        <p14:creationId xmlns:p14="http://schemas.microsoft.com/office/powerpoint/2010/main" val="3756176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Spectrum Allocation for Existing Systems*</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11223267" cy="2963199"/>
          </a:xfrm>
        </p:spPr>
        <p:txBody>
          <a:bodyPr>
            <a:noAutofit/>
          </a:bodyPr>
          <a:lstStyle/>
          <a:p>
            <a:r>
              <a:rPr lang="en-US" sz="2400" b="1" dirty="0"/>
              <a:t>Most wireless applications reside in radio frequency between 30MHz to 30 GHz (VHF,UHF and SHF)</a:t>
            </a:r>
          </a:p>
          <a:p>
            <a:pPr marL="0" indent="715963">
              <a:buNone/>
            </a:pPr>
            <a:endParaRPr lang="en-US" sz="2000" dirty="0"/>
          </a:p>
          <a:p>
            <a:r>
              <a:rPr lang="en-US" sz="2400" b="1" dirty="0"/>
              <a:t>Why these frequencies?</a:t>
            </a:r>
          </a:p>
          <a:p>
            <a:pPr marL="0" indent="365125">
              <a:buNone/>
            </a:pPr>
            <a:r>
              <a:rPr lang="en-US" sz="2000" dirty="0"/>
              <a:t>    They are not affected by earth curvature</a:t>
            </a:r>
          </a:p>
          <a:p>
            <a:pPr marL="0" indent="365125">
              <a:buNone/>
            </a:pPr>
            <a:r>
              <a:rPr lang="en-US" sz="2000" dirty="0"/>
              <a:t>    Require only moderated size antennas</a:t>
            </a:r>
          </a:p>
          <a:p>
            <a:pPr marL="0" indent="365125">
              <a:buNone/>
            </a:pPr>
            <a:r>
              <a:rPr lang="en-US" sz="2000" dirty="0"/>
              <a:t>    Can propagate ionosphere</a:t>
            </a:r>
          </a:p>
          <a:p>
            <a:pPr marL="0" indent="441325">
              <a:buNone/>
            </a:pPr>
            <a:endParaRPr lang="en-US" sz="2400" b="1" dirty="0"/>
          </a:p>
        </p:txBody>
      </p:sp>
      <p:sp>
        <p:nvSpPr>
          <p:cNvPr id="5" name="Content Placeholder 2"/>
          <p:cNvSpPr txBox="1">
            <a:spLocks/>
          </p:cNvSpPr>
          <p:nvPr/>
        </p:nvSpPr>
        <p:spPr>
          <a:xfrm>
            <a:off x="2900214" y="6416040"/>
            <a:ext cx="6391572" cy="441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*Adopted from Wireless Communication by Goldsmith (Chapter2)</a:t>
            </a:r>
          </a:p>
        </p:txBody>
      </p:sp>
    </p:spTree>
    <p:extLst>
      <p:ext uri="{BB962C8B-B14F-4D97-AF65-F5344CB8AC3E}">
        <p14:creationId xmlns:p14="http://schemas.microsoft.com/office/powerpoint/2010/main" val="37952369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Signals </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11649371" cy="4563399"/>
          </a:xfrm>
        </p:spPr>
        <p:txBody>
          <a:bodyPr>
            <a:noAutofit/>
          </a:bodyPr>
          <a:lstStyle/>
          <a:p>
            <a:r>
              <a:rPr lang="en-US" sz="2400" b="1" dirty="0"/>
              <a:t>physical representation of data</a:t>
            </a:r>
          </a:p>
          <a:p>
            <a:r>
              <a:rPr lang="en-US" sz="2400" b="1" dirty="0"/>
              <a:t>function of time and location</a:t>
            </a:r>
          </a:p>
          <a:p>
            <a:r>
              <a:rPr lang="en-US" sz="2400" b="1" dirty="0"/>
              <a:t>signal parameters: parameters representing the value of data </a:t>
            </a:r>
          </a:p>
          <a:p>
            <a:r>
              <a:rPr lang="en-US" sz="2400" b="1" dirty="0"/>
              <a:t>classification</a:t>
            </a:r>
          </a:p>
          <a:p>
            <a:pPr marL="0" indent="625475">
              <a:buNone/>
            </a:pPr>
            <a:r>
              <a:rPr lang="en-US" sz="2400" b="1" dirty="0" smtClean="0"/>
              <a:t>continuous </a:t>
            </a:r>
            <a:r>
              <a:rPr lang="en-US" sz="2400" b="1" dirty="0"/>
              <a:t>time/discrete time</a:t>
            </a:r>
          </a:p>
          <a:p>
            <a:pPr marL="0" indent="625475">
              <a:buNone/>
            </a:pPr>
            <a:r>
              <a:rPr lang="en-US" sz="2400" b="1" dirty="0" smtClean="0"/>
              <a:t>continuous </a:t>
            </a:r>
            <a:r>
              <a:rPr lang="en-US" sz="2400" b="1" dirty="0"/>
              <a:t>values/discrete values</a:t>
            </a:r>
          </a:p>
          <a:p>
            <a:pPr marL="0" indent="625475">
              <a:buNone/>
            </a:pPr>
            <a:r>
              <a:rPr lang="en-US" sz="2400" b="1" dirty="0" smtClean="0"/>
              <a:t>analog </a:t>
            </a:r>
            <a:r>
              <a:rPr lang="en-US" sz="2400" b="1" dirty="0"/>
              <a:t>signal = continuous time and continuous values</a:t>
            </a:r>
          </a:p>
          <a:p>
            <a:pPr marL="0" indent="625475">
              <a:buNone/>
            </a:pPr>
            <a:r>
              <a:rPr lang="en-US" sz="2400" b="1" dirty="0" smtClean="0"/>
              <a:t>digital </a:t>
            </a:r>
            <a:r>
              <a:rPr lang="en-US" sz="2400" b="1" dirty="0"/>
              <a:t>signal = discrete time and discrete values</a:t>
            </a:r>
          </a:p>
          <a:p>
            <a:r>
              <a:rPr lang="en-US" sz="2400" b="1" dirty="0"/>
              <a:t>signal parameters of periodic signals:  period T, frequency f=1/T, amplitude A, phase shift </a:t>
            </a:r>
            <a:r>
              <a:rPr lang="en-US" sz="2400" b="1" dirty="0" smtClean="0"/>
              <a:t>φ sine </a:t>
            </a:r>
            <a:r>
              <a:rPr lang="en-US" sz="2400" b="1" dirty="0"/>
              <a:t>wave as special periodic signal for a carrier:</a:t>
            </a:r>
            <a:br>
              <a:rPr lang="en-US" sz="2400" b="1" dirty="0"/>
            </a:br>
            <a:r>
              <a:rPr lang="en-US" sz="2400" b="1" dirty="0"/>
              <a:t/>
            </a:r>
            <a:br>
              <a:rPr lang="en-US" sz="2400" b="1" dirty="0"/>
            </a:br>
            <a:r>
              <a:rPr lang="en-US" sz="2400" b="1" dirty="0"/>
              <a:t> </a:t>
            </a:r>
          </a:p>
          <a:p>
            <a:pPr marL="0" indent="441325">
              <a:buNone/>
            </a:pPr>
            <a:endParaRPr lang="en-US" sz="2400" b="1" dirty="0"/>
          </a:p>
        </p:txBody>
      </p:sp>
      <p:sp>
        <p:nvSpPr>
          <p:cNvPr id="6" name="Rectangle 3"/>
          <p:cNvSpPr txBox="1">
            <a:spLocks noChangeArrowheads="1"/>
          </p:cNvSpPr>
          <p:nvPr/>
        </p:nvSpPr>
        <p:spPr>
          <a:xfrm>
            <a:off x="4482664" y="5882640"/>
            <a:ext cx="3548816" cy="584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152400" indent="0"/>
            <a:r>
              <a:rPr lang="en-US" altLang="fa-IR" sz="2000" b="1" dirty="0" smtClean="0"/>
              <a:t> s(t) = A</a:t>
            </a:r>
            <a:r>
              <a:rPr lang="en-US" altLang="fa-IR" sz="2000" b="1" baseline="-25000" dirty="0" smtClean="0"/>
              <a:t>t</a:t>
            </a:r>
            <a:r>
              <a:rPr lang="en-US" altLang="fa-IR" sz="2000" b="1" dirty="0" smtClean="0"/>
              <a:t> sin(2 </a:t>
            </a:r>
            <a:r>
              <a:rPr lang="en-US" altLang="fa-IR" sz="2000" b="1" dirty="0" smtClean="0">
                <a:sym typeface="Symbol" panose="05050102010706020507" pitchFamily="18" charset="2"/>
              </a:rPr>
              <a:t> </a:t>
            </a:r>
            <a:r>
              <a:rPr lang="en-US" altLang="fa-IR" sz="2000" b="1" dirty="0" err="1" smtClean="0">
                <a:sym typeface="Symbol" panose="05050102010706020507" pitchFamily="18" charset="2"/>
              </a:rPr>
              <a:t>f</a:t>
            </a:r>
            <a:r>
              <a:rPr lang="en-US" altLang="fa-IR" sz="2000" b="1" baseline="-25000" dirty="0" err="1" smtClean="0">
                <a:sym typeface="Symbol" panose="05050102010706020507" pitchFamily="18" charset="2"/>
              </a:rPr>
              <a:t>t</a:t>
            </a:r>
            <a:r>
              <a:rPr lang="en-US" altLang="fa-IR" sz="2000" b="1" baseline="-25000" dirty="0" smtClean="0">
                <a:sym typeface="Symbol" panose="05050102010706020507" pitchFamily="18" charset="2"/>
              </a:rPr>
              <a:t> </a:t>
            </a:r>
            <a:r>
              <a:rPr lang="en-US" altLang="fa-IR" sz="2000" b="1" dirty="0" smtClean="0">
                <a:sym typeface="Symbol" panose="05050102010706020507" pitchFamily="18" charset="2"/>
              </a:rPr>
              <a:t>t + </a:t>
            </a:r>
            <a:r>
              <a:rPr lang="en-US" altLang="fa-IR" sz="2000" b="1" baseline="-25000" dirty="0" smtClean="0">
                <a:sym typeface="Symbol" panose="05050102010706020507" pitchFamily="18" charset="2"/>
              </a:rPr>
              <a:t>t</a:t>
            </a:r>
            <a:r>
              <a:rPr lang="en-US" altLang="fa-IR" sz="2000" b="1" dirty="0" smtClean="0">
                <a:sym typeface="Symbol" panose="05050102010706020507" pitchFamily="18" charset="2"/>
              </a:rPr>
              <a:t>)</a:t>
            </a:r>
          </a:p>
        </p:txBody>
      </p:sp>
    </p:spTree>
    <p:extLst>
      <p:ext uri="{BB962C8B-B14F-4D97-AF65-F5344CB8AC3E}">
        <p14:creationId xmlns:p14="http://schemas.microsoft.com/office/powerpoint/2010/main" val="30951051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Signals </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11649371" cy="1728759"/>
          </a:xfrm>
        </p:spPr>
        <p:txBody>
          <a:bodyPr>
            <a:noAutofit/>
          </a:bodyPr>
          <a:lstStyle/>
          <a:p>
            <a:r>
              <a:rPr lang="en-US" sz="2400" b="1" dirty="0"/>
              <a:t>Different representations of signals </a:t>
            </a:r>
          </a:p>
          <a:p>
            <a:pPr marL="0" indent="533400">
              <a:buNone/>
            </a:pPr>
            <a:r>
              <a:rPr lang="en-US" sz="2000" dirty="0" smtClean="0"/>
              <a:t>amplitude </a:t>
            </a:r>
            <a:r>
              <a:rPr lang="en-US" sz="2000" dirty="0"/>
              <a:t>(amplitude domain)</a:t>
            </a:r>
          </a:p>
          <a:p>
            <a:pPr marL="0" indent="533400">
              <a:buNone/>
            </a:pPr>
            <a:r>
              <a:rPr lang="en-US" sz="2000" dirty="0" smtClean="0"/>
              <a:t>frequency </a:t>
            </a:r>
            <a:r>
              <a:rPr lang="en-US" sz="2000" dirty="0"/>
              <a:t>spectrum (frequency domain)</a:t>
            </a:r>
          </a:p>
          <a:p>
            <a:pPr marL="0" indent="533400">
              <a:buNone/>
            </a:pPr>
            <a:r>
              <a:rPr lang="en-US" sz="2000" dirty="0" smtClean="0"/>
              <a:t>phase </a:t>
            </a:r>
            <a:r>
              <a:rPr lang="en-US" sz="2000" dirty="0"/>
              <a:t>state diagram (amplitude M and phase φ in polar coordinates)</a:t>
            </a:r>
          </a:p>
          <a:p>
            <a:pPr marL="0" indent="0">
              <a:buNone/>
            </a:pPr>
            <a:r>
              <a:rPr lang="en-US" sz="2400" b="1" dirty="0"/>
              <a:t/>
            </a:r>
            <a:br>
              <a:rPr lang="en-US" sz="2400" b="1" dirty="0"/>
            </a:br>
            <a:r>
              <a:rPr lang="en-US" sz="2400" b="1" dirty="0"/>
              <a:t/>
            </a:r>
            <a:br>
              <a:rPr lang="en-US" sz="2400" b="1" dirty="0"/>
            </a:br>
            <a:r>
              <a:rPr lang="en-US" sz="2400" b="1" dirty="0"/>
              <a:t> </a:t>
            </a:r>
          </a:p>
        </p:txBody>
      </p:sp>
      <p:sp>
        <p:nvSpPr>
          <p:cNvPr id="5" name="Line 14"/>
          <p:cNvSpPr>
            <a:spLocks noChangeShapeType="1"/>
          </p:cNvSpPr>
          <p:nvPr/>
        </p:nvSpPr>
        <p:spPr bwMode="auto">
          <a:xfrm flipV="1">
            <a:off x="4768669" y="3411695"/>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15"/>
          <p:cNvSpPr>
            <a:spLocks noChangeShapeType="1"/>
          </p:cNvSpPr>
          <p:nvPr/>
        </p:nvSpPr>
        <p:spPr bwMode="auto">
          <a:xfrm>
            <a:off x="4768669" y="4554695"/>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16"/>
          <p:cNvSpPr>
            <a:spLocks noChangeShapeType="1"/>
          </p:cNvSpPr>
          <p:nvPr/>
        </p:nvSpPr>
        <p:spPr bwMode="auto">
          <a:xfrm flipV="1">
            <a:off x="5302069" y="3792695"/>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22"/>
          <p:cNvSpPr txBox="1">
            <a:spLocks noChangeArrowheads="1"/>
          </p:cNvSpPr>
          <p:nvPr/>
        </p:nvSpPr>
        <p:spPr bwMode="auto">
          <a:xfrm>
            <a:off x="6505394" y="4565807"/>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f [Hz]</a:t>
            </a:r>
          </a:p>
        </p:txBody>
      </p:sp>
      <p:sp>
        <p:nvSpPr>
          <p:cNvPr id="10" name="Text Box 23"/>
          <p:cNvSpPr txBox="1">
            <a:spLocks noChangeArrowheads="1"/>
          </p:cNvSpPr>
          <p:nvPr/>
        </p:nvSpPr>
        <p:spPr bwMode="auto">
          <a:xfrm>
            <a:off x="4463869" y="3164045"/>
            <a:ext cx="569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A [V]</a:t>
            </a:r>
          </a:p>
        </p:txBody>
      </p:sp>
      <p:sp>
        <p:nvSpPr>
          <p:cNvPr id="11" name="Line 27"/>
          <p:cNvSpPr>
            <a:spLocks noChangeShapeType="1"/>
          </p:cNvSpPr>
          <p:nvPr/>
        </p:nvSpPr>
        <p:spPr bwMode="auto">
          <a:xfrm flipV="1">
            <a:off x="8054794" y="3583145"/>
            <a:ext cx="304800" cy="4572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29"/>
          <p:cNvSpPr>
            <a:spLocks/>
          </p:cNvSpPr>
          <p:nvPr/>
        </p:nvSpPr>
        <p:spPr bwMode="auto">
          <a:xfrm>
            <a:off x="8207194" y="3811745"/>
            <a:ext cx="152400" cy="228600"/>
          </a:xfrm>
          <a:custGeom>
            <a:avLst/>
            <a:gdLst>
              <a:gd name="T0" fmla="*/ 2147483646 w 96"/>
              <a:gd name="T1" fmla="*/ 2147483646 h 144"/>
              <a:gd name="T2" fmla="*/ 2147483646 w 96"/>
              <a:gd name="T3" fmla="*/ 2147483646 h 144"/>
              <a:gd name="T4" fmla="*/ 2147483646 w 96"/>
              <a:gd name="T5" fmla="*/ 2147483646 h 144"/>
              <a:gd name="T6" fmla="*/ 0 w 96"/>
              <a:gd name="T7" fmla="*/ 0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144"/>
                </a:moveTo>
                <a:cubicBezTo>
                  <a:pt x="93" y="133"/>
                  <a:pt x="87" y="98"/>
                  <a:pt x="78" y="78"/>
                </a:cubicBezTo>
                <a:cubicBezTo>
                  <a:pt x="69" y="58"/>
                  <a:pt x="55" y="37"/>
                  <a:pt x="42" y="24"/>
                </a:cubicBezTo>
                <a:cubicBezTo>
                  <a:pt x="29" y="11"/>
                  <a:pt x="9" y="5"/>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Rectangle 31"/>
          <p:cNvSpPr>
            <a:spLocks noChangeArrowheads="1"/>
          </p:cNvSpPr>
          <p:nvPr/>
        </p:nvSpPr>
        <p:spPr bwMode="auto">
          <a:xfrm>
            <a:off x="8045269" y="379269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sym typeface="Symbol" panose="05050102010706020507" pitchFamily="18" charset="2"/>
              </a:rPr>
              <a:t></a:t>
            </a:r>
          </a:p>
        </p:txBody>
      </p:sp>
      <p:sp>
        <p:nvSpPr>
          <p:cNvPr id="14" name="Oval 32"/>
          <p:cNvSpPr>
            <a:spLocks noChangeArrowheads="1"/>
          </p:cNvSpPr>
          <p:nvPr/>
        </p:nvSpPr>
        <p:spPr bwMode="auto">
          <a:xfrm flipH="1">
            <a:off x="8331019" y="3516470"/>
            <a:ext cx="76200" cy="76200"/>
          </a:xfrm>
          <a:prstGeom prst="ellipse">
            <a:avLst/>
          </a:prstGeom>
          <a:solidFill>
            <a:srgbClr val="DADAF6"/>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sp>
        <p:nvSpPr>
          <p:cNvPr id="15" name="Text Box 33"/>
          <p:cNvSpPr txBox="1">
            <a:spLocks noChangeArrowheads="1"/>
          </p:cNvSpPr>
          <p:nvPr/>
        </p:nvSpPr>
        <p:spPr bwMode="auto">
          <a:xfrm>
            <a:off x="8502469" y="4097495"/>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I= M cos </a:t>
            </a:r>
            <a:r>
              <a:rPr lang="en-US" altLang="fa-IR" sz="1400">
                <a:latin typeface="Arial" panose="020B0604020202020204" pitchFamily="34" charset="0"/>
                <a:sym typeface="Symbol" panose="05050102010706020507" pitchFamily="18" charset="2"/>
              </a:rPr>
              <a:t></a:t>
            </a:r>
          </a:p>
        </p:txBody>
      </p:sp>
      <p:sp>
        <p:nvSpPr>
          <p:cNvPr id="16" name="Text Box 34"/>
          <p:cNvSpPr txBox="1">
            <a:spLocks noChangeArrowheads="1"/>
          </p:cNvSpPr>
          <p:nvPr/>
        </p:nvSpPr>
        <p:spPr bwMode="auto">
          <a:xfrm>
            <a:off x="7588069" y="3106895"/>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Q = M sin </a:t>
            </a:r>
            <a:r>
              <a:rPr lang="en-US" altLang="fa-IR" sz="1400">
                <a:latin typeface="Arial" panose="020B0604020202020204" pitchFamily="34" charset="0"/>
                <a:sym typeface="Symbol" panose="05050102010706020507" pitchFamily="18" charset="2"/>
              </a:rPr>
              <a:t></a:t>
            </a:r>
          </a:p>
        </p:txBody>
      </p:sp>
      <p:sp>
        <p:nvSpPr>
          <p:cNvPr id="17" name="Text Box 20"/>
          <p:cNvSpPr txBox="1">
            <a:spLocks noChangeArrowheads="1"/>
          </p:cNvSpPr>
          <p:nvPr/>
        </p:nvSpPr>
        <p:spPr bwMode="auto">
          <a:xfrm>
            <a:off x="1673044" y="453564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sym typeface="Symbol" panose="05050102010706020507" pitchFamily="18" charset="2"/>
              </a:rPr>
              <a:t></a:t>
            </a:r>
            <a:endParaRPr lang="en-US" altLang="fa-IR" sz="1400">
              <a:latin typeface="Arial" panose="020B0604020202020204" pitchFamily="34" charset="0"/>
            </a:endParaRPr>
          </a:p>
        </p:txBody>
      </p:sp>
      <p:sp>
        <p:nvSpPr>
          <p:cNvPr id="18" name="Line 10"/>
          <p:cNvSpPr>
            <a:spLocks noChangeShapeType="1"/>
          </p:cNvSpPr>
          <p:nvPr/>
        </p:nvSpPr>
        <p:spPr bwMode="auto">
          <a:xfrm flipV="1">
            <a:off x="1720669" y="3430745"/>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9"/>
          <p:cNvSpPr>
            <a:spLocks noChangeShapeType="1"/>
          </p:cNvSpPr>
          <p:nvPr/>
        </p:nvSpPr>
        <p:spPr bwMode="auto">
          <a:xfrm>
            <a:off x="1949269" y="4021295"/>
            <a:ext cx="0" cy="5334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Freeform 17"/>
          <p:cNvSpPr>
            <a:spLocks/>
          </p:cNvSpPr>
          <p:nvPr/>
        </p:nvSpPr>
        <p:spPr bwMode="auto">
          <a:xfrm>
            <a:off x="1723844" y="3445032"/>
            <a:ext cx="2357438" cy="1166813"/>
          </a:xfrm>
          <a:custGeom>
            <a:avLst/>
            <a:gdLst>
              <a:gd name="T0" fmla="*/ 0 w 1485"/>
              <a:gd name="T1" fmla="*/ 2147483646 h 735"/>
              <a:gd name="T2" fmla="*/ 2147483646 w 1485"/>
              <a:gd name="T3" fmla="*/ 2147483646 h 735"/>
              <a:gd name="T4" fmla="*/ 2147483646 w 1485"/>
              <a:gd name="T5" fmla="*/ 2147483646 h 735"/>
              <a:gd name="T6" fmla="*/ 2147483646 w 1485"/>
              <a:gd name="T7" fmla="*/ 2147483646 h 735"/>
              <a:gd name="T8" fmla="*/ 2147483646 w 1485"/>
              <a:gd name="T9" fmla="*/ 2147483646 h 735"/>
              <a:gd name="T10" fmla="*/ 2147483646 w 1485"/>
              <a:gd name="T11" fmla="*/ 2147483646 h 735"/>
              <a:gd name="T12" fmla="*/ 2147483646 w 1485"/>
              <a:gd name="T13" fmla="*/ 2147483646 h 735"/>
              <a:gd name="T14" fmla="*/ 2147483646 w 1485"/>
              <a:gd name="T15" fmla="*/ 2147483646 h 735"/>
              <a:gd name="T16" fmla="*/ 2147483646 w 1485"/>
              <a:gd name="T17" fmla="*/ 2147483646 h 735"/>
              <a:gd name="T18" fmla="*/ 2147483646 w 1485"/>
              <a:gd name="T19" fmla="*/ 2147483646 h 735"/>
              <a:gd name="T20" fmla="*/ 2147483646 w 1485"/>
              <a:gd name="T21" fmla="*/ 2147483646 h 735"/>
              <a:gd name="T22" fmla="*/ 2147483646 w 1485"/>
              <a:gd name="T23" fmla="*/ 2147483646 h 735"/>
              <a:gd name="T24" fmla="*/ 2147483646 w 1485"/>
              <a:gd name="T25" fmla="*/ 2147483646 h 735"/>
              <a:gd name="T26" fmla="*/ 2147483646 w 1485"/>
              <a:gd name="T27" fmla="*/ 2147483646 h 735"/>
              <a:gd name="T28" fmla="*/ 2147483646 w 1485"/>
              <a:gd name="T29" fmla="*/ 2147483646 h 7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85"/>
              <a:gd name="T46" fmla="*/ 0 h 735"/>
              <a:gd name="T47" fmla="*/ 1485 w 1485"/>
              <a:gd name="T48" fmla="*/ 735 h 7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85" h="735">
                <a:moveTo>
                  <a:pt x="0" y="714"/>
                </a:moveTo>
                <a:cubicBezTo>
                  <a:pt x="3" y="712"/>
                  <a:pt x="10" y="710"/>
                  <a:pt x="16" y="701"/>
                </a:cubicBezTo>
                <a:cubicBezTo>
                  <a:pt x="22" y="692"/>
                  <a:pt x="27" y="686"/>
                  <a:pt x="39" y="660"/>
                </a:cubicBezTo>
                <a:cubicBezTo>
                  <a:pt x="51" y="634"/>
                  <a:pt x="71" y="590"/>
                  <a:pt x="88" y="543"/>
                </a:cubicBezTo>
                <a:cubicBezTo>
                  <a:pt x="105" y="496"/>
                  <a:pt x="110" y="468"/>
                  <a:pt x="142" y="380"/>
                </a:cubicBezTo>
                <a:cubicBezTo>
                  <a:pt x="174" y="292"/>
                  <a:pt x="235" y="15"/>
                  <a:pt x="283" y="14"/>
                </a:cubicBezTo>
                <a:cubicBezTo>
                  <a:pt x="331" y="13"/>
                  <a:pt x="381" y="254"/>
                  <a:pt x="430" y="374"/>
                </a:cubicBezTo>
                <a:cubicBezTo>
                  <a:pt x="479" y="493"/>
                  <a:pt x="528" y="735"/>
                  <a:pt x="576" y="735"/>
                </a:cubicBezTo>
                <a:cubicBezTo>
                  <a:pt x="625" y="735"/>
                  <a:pt x="672" y="494"/>
                  <a:pt x="721" y="374"/>
                </a:cubicBezTo>
                <a:cubicBezTo>
                  <a:pt x="770" y="254"/>
                  <a:pt x="822" y="15"/>
                  <a:pt x="871" y="15"/>
                </a:cubicBezTo>
                <a:cubicBezTo>
                  <a:pt x="920" y="15"/>
                  <a:pt x="968" y="254"/>
                  <a:pt x="1017" y="374"/>
                </a:cubicBezTo>
                <a:cubicBezTo>
                  <a:pt x="1066" y="494"/>
                  <a:pt x="1116" y="735"/>
                  <a:pt x="1165" y="735"/>
                </a:cubicBezTo>
                <a:cubicBezTo>
                  <a:pt x="1214" y="735"/>
                  <a:pt x="1266" y="487"/>
                  <a:pt x="1311" y="374"/>
                </a:cubicBezTo>
                <a:cubicBezTo>
                  <a:pt x="1356" y="261"/>
                  <a:pt x="1409" y="114"/>
                  <a:pt x="1438" y="57"/>
                </a:cubicBezTo>
                <a:cubicBezTo>
                  <a:pt x="1467" y="0"/>
                  <a:pt x="1475" y="35"/>
                  <a:pt x="1485" y="29"/>
                </a:cubicBezTo>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Line 21"/>
          <p:cNvSpPr>
            <a:spLocks noChangeShapeType="1"/>
          </p:cNvSpPr>
          <p:nvPr/>
        </p:nvSpPr>
        <p:spPr bwMode="auto">
          <a:xfrm flipV="1">
            <a:off x="1720669" y="4554695"/>
            <a:ext cx="228600" cy="190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24"/>
          <p:cNvSpPr txBox="1">
            <a:spLocks noChangeArrowheads="1"/>
          </p:cNvSpPr>
          <p:nvPr/>
        </p:nvSpPr>
        <p:spPr bwMode="auto">
          <a:xfrm>
            <a:off x="1415869" y="3183095"/>
            <a:ext cx="569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A [V]</a:t>
            </a:r>
          </a:p>
        </p:txBody>
      </p:sp>
      <p:sp>
        <p:nvSpPr>
          <p:cNvPr id="23" name="Freeform 52"/>
          <p:cNvSpPr>
            <a:spLocks/>
          </p:cNvSpPr>
          <p:nvPr/>
        </p:nvSpPr>
        <p:spPr bwMode="auto">
          <a:xfrm>
            <a:off x="1719082" y="3475195"/>
            <a:ext cx="2416175" cy="1144587"/>
          </a:xfrm>
          <a:custGeom>
            <a:avLst/>
            <a:gdLst>
              <a:gd name="T0" fmla="*/ 0 w 1522"/>
              <a:gd name="T1" fmla="*/ 2147483646 h 721"/>
              <a:gd name="T2" fmla="*/ 2147483646 w 1522"/>
              <a:gd name="T3" fmla="*/ 0 h 721"/>
              <a:gd name="T4" fmla="*/ 2147483646 w 1522"/>
              <a:gd name="T5" fmla="*/ 2147483646 h 721"/>
              <a:gd name="T6" fmla="*/ 2147483646 w 1522"/>
              <a:gd name="T7" fmla="*/ 2147483646 h 721"/>
              <a:gd name="T8" fmla="*/ 2147483646 w 1522"/>
              <a:gd name="T9" fmla="*/ 2147483646 h 721"/>
              <a:gd name="T10" fmla="*/ 2147483646 w 1522"/>
              <a:gd name="T11" fmla="*/ 2147483646 h 721"/>
              <a:gd name="T12" fmla="*/ 2147483646 w 1522"/>
              <a:gd name="T13" fmla="*/ 2147483646 h 721"/>
              <a:gd name="T14" fmla="*/ 2147483646 w 1522"/>
              <a:gd name="T15" fmla="*/ 2147483646 h 721"/>
              <a:gd name="T16" fmla="*/ 2147483646 w 1522"/>
              <a:gd name="T17" fmla="*/ 2147483646 h 721"/>
              <a:gd name="T18" fmla="*/ 2147483646 w 1522"/>
              <a:gd name="T19" fmla="*/ 2147483646 h 721"/>
              <a:gd name="T20" fmla="*/ 2147483646 w 1522"/>
              <a:gd name="T21" fmla="*/ 2147483646 h 721"/>
              <a:gd name="T22" fmla="*/ 2147483646 w 1522"/>
              <a:gd name="T23" fmla="*/ 2147483646 h 7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2"/>
              <a:gd name="T37" fmla="*/ 0 h 721"/>
              <a:gd name="T38" fmla="*/ 1522 w 1522"/>
              <a:gd name="T39" fmla="*/ 721 h 7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2" h="721">
                <a:moveTo>
                  <a:pt x="0" y="363"/>
                </a:moveTo>
                <a:cubicBezTo>
                  <a:pt x="24" y="303"/>
                  <a:pt x="95" y="0"/>
                  <a:pt x="143" y="0"/>
                </a:cubicBezTo>
                <a:cubicBezTo>
                  <a:pt x="191" y="0"/>
                  <a:pt x="241" y="240"/>
                  <a:pt x="290" y="360"/>
                </a:cubicBezTo>
                <a:cubicBezTo>
                  <a:pt x="339" y="479"/>
                  <a:pt x="388" y="721"/>
                  <a:pt x="436" y="721"/>
                </a:cubicBezTo>
                <a:cubicBezTo>
                  <a:pt x="485" y="721"/>
                  <a:pt x="532" y="480"/>
                  <a:pt x="581" y="360"/>
                </a:cubicBezTo>
                <a:cubicBezTo>
                  <a:pt x="630" y="240"/>
                  <a:pt x="682" y="1"/>
                  <a:pt x="731" y="1"/>
                </a:cubicBezTo>
                <a:cubicBezTo>
                  <a:pt x="780" y="1"/>
                  <a:pt x="828" y="240"/>
                  <a:pt x="877" y="360"/>
                </a:cubicBezTo>
                <a:cubicBezTo>
                  <a:pt x="926" y="480"/>
                  <a:pt x="976" y="721"/>
                  <a:pt x="1025" y="721"/>
                </a:cubicBezTo>
                <a:cubicBezTo>
                  <a:pt x="1074" y="721"/>
                  <a:pt x="1122" y="480"/>
                  <a:pt x="1171" y="360"/>
                </a:cubicBezTo>
                <a:cubicBezTo>
                  <a:pt x="1220" y="240"/>
                  <a:pt x="1269" y="4"/>
                  <a:pt x="1317" y="3"/>
                </a:cubicBezTo>
                <a:cubicBezTo>
                  <a:pt x="1365" y="2"/>
                  <a:pt x="1427" y="261"/>
                  <a:pt x="1461" y="356"/>
                </a:cubicBezTo>
                <a:cubicBezTo>
                  <a:pt x="1495" y="451"/>
                  <a:pt x="1512" y="536"/>
                  <a:pt x="1522" y="5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Line 56"/>
          <p:cNvSpPr>
            <a:spLocks noChangeShapeType="1"/>
          </p:cNvSpPr>
          <p:nvPr/>
        </p:nvSpPr>
        <p:spPr bwMode="auto">
          <a:xfrm>
            <a:off x="8045269" y="3411695"/>
            <a:ext cx="0" cy="1219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Freeform 57"/>
          <p:cNvSpPr>
            <a:spLocks/>
          </p:cNvSpPr>
          <p:nvPr/>
        </p:nvSpPr>
        <p:spPr bwMode="auto">
          <a:xfrm flipV="1">
            <a:off x="7397569" y="3968907"/>
            <a:ext cx="1308100" cy="74613"/>
          </a:xfrm>
          <a:custGeom>
            <a:avLst/>
            <a:gdLst>
              <a:gd name="T0" fmla="*/ 0 w 894"/>
              <a:gd name="T1" fmla="*/ 0 h 1"/>
              <a:gd name="T2" fmla="*/ 2147483646 w 894"/>
              <a:gd name="T3" fmla="*/ 0 h 1"/>
              <a:gd name="T4" fmla="*/ 0 60000 65536"/>
              <a:gd name="T5" fmla="*/ 0 60000 65536"/>
              <a:gd name="T6" fmla="*/ 0 w 894"/>
              <a:gd name="T7" fmla="*/ 0 h 1"/>
              <a:gd name="T8" fmla="*/ 894 w 894"/>
              <a:gd name="T9" fmla="*/ 1 h 1"/>
            </a:gdLst>
            <a:ahLst/>
            <a:cxnLst>
              <a:cxn ang="T4">
                <a:pos x="T0" y="T1"/>
              </a:cxn>
              <a:cxn ang="T5">
                <a:pos x="T2" y="T3"/>
              </a:cxn>
            </a:cxnLst>
            <a:rect l="T6" t="T7" r="T8" b="T9"/>
            <a:pathLst>
              <a:path w="894" h="1">
                <a:moveTo>
                  <a:pt x="0" y="0"/>
                </a:moveTo>
                <a:lnTo>
                  <a:pt x="894"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Text Box 58"/>
          <p:cNvSpPr txBox="1">
            <a:spLocks noChangeArrowheads="1"/>
          </p:cNvSpPr>
          <p:nvPr/>
        </p:nvSpPr>
        <p:spPr bwMode="auto">
          <a:xfrm>
            <a:off x="3990794" y="3727607"/>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t[s]</a:t>
            </a:r>
          </a:p>
        </p:txBody>
      </p:sp>
      <p:sp>
        <p:nvSpPr>
          <p:cNvPr id="27" name="Content Placeholder 2"/>
          <p:cNvSpPr txBox="1">
            <a:spLocks/>
          </p:cNvSpPr>
          <p:nvPr/>
        </p:nvSpPr>
        <p:spPr>
          <a:xfrm>
            <a:off x="268308" y="4881718"/>
            <a:ext cx="11649371" cy="17287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Composed signals transferred into frequency domain using Fourier transformation</a:t>
            </a:r>
          </a:p>
          <a:p>
            <a:r>
              <a:rPr lang="en-US" sz="2400" b="1" dirty="0"/>
              <a:t>Digital signals need</a:t>
            </a:r>
          </a:p>
          <a:p>
            <a:pPr marL="0" indent="533400">
              <a:buNone/>
            </a:pPr>
            <a:r>
              <a:rPr lang="en-US" sz="2000" dirty="0" smtClean="0"/>
              <a:t>infinite </a:t>
            </a:r>
            <a:r>
              <a:rPr lang="en-US" sz="2000" dirty="0"/>
              <a:t>frequencies for perfect transmission  </a:t>
            </a:r>
          </a:p>
          <a:p>
            <a:pPr marL="0" indent="533400">
              <a:buNone/>
            </a:pPr>
            <a:r>
              <a:rPr lang="en-US" sz="2000" dirty="0" smtClean="0"/>
              <a:t>modulation </a:t>
            </a:r>
            <a:r>
              <a:rPr lang="en-US" sz="2000" dirty="0"/>
              <a:t>with a carrier frequency for transmission (analog signal!) </a:t>
            </a:r>
          </a:p>
        </p:txBody>
      </p:sp>
    </p:spTree>
    <p:extLst>
      <p:ext uri="{BB962C8B-B14F-4D97-AF65-F5344CB8AC3E}">
        <p14:creationId xmlns:p14="http://schemas.microsoft.com/office/powerpoint/2010/main" val="3136982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Signal Propagation Ranges</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6269651" cy="5325399"/>
          </a:xfrm>
        </p:spPr>
        <p:txBody>
          <a:bodyPr>
            <a:noAutofit/>
          </a:bodyPr>
          <a:lstStyle/>
          <a:p>
            <a:r>
              <a:rPr lang="en-US" sz="2400" b="1" dirty="0"/>
              <a:t>Transmission range</a:t>
            </a:r>
          </a:p>
          <a:p>
            <a:pPr marL="0" indent="625475">
              <a:buNone/>
            </a:pPr>
            <a:r>
              <a:rPr lang="en-US" sz="2000" dirty="0" smtClean="0"/>
              <a:t>communication </a:t>
            </a:r>
            <a:r>
              <a:rPr lang="en-US" sz="2000" dirty="0" err="1"/>
              <a:t>possibale</a:t>
            </a:r>
            <a:endParaRPr lang="en-US" sz="2000" dirty="0"/>
          </a:p>
          <a:p>
            <a:pPr marL="0" indent="625475">
              <a:buNone/>
            </a:pPr>
            <a:r>
              <a:rPr lang="en-US" sz="2000" dirty="0" smtClean="0"/>
              <a:t>low </a:t>
            </a:r>
            <a:r>
              <a:rPr lang="en-US" sz="2000" dirty="0"/>
              <a:t>error rate</a:t>
            </a:r>
          </a:p>
          <a:p>
            <a:endParaRPr lang="en-US" sz="2400" b="1" dirty="0"/>
          </a:p>
          <a:p>
            <a:r>
              <a:rPr lang="en-US" sz="2400" b="1" dirty="0"/>
              <a:t>Detection </a:t>
            </a:r>
            <a:r>
              <a:rPr lang="en-US" sz="2400" b="1" dirty="0" smtClean="0"/>
              <a:t>range</a:t>
            </a:r>
            <a:endParaRPr lang="fa-IR" sz="2400" b="1" dirty="0" smtClean="0"/>
          </a:p>
          <a:p>
            <a:pPr marL="0" indent="625475">
              <a:buNone/>
            </a:pPr>
            <a:r>
              <a:rPr lang="en-US" sz="2000" dirty="0" smtClean="0"/>
              <a:t>detection </a:t>
            </a:r>
            <a:r>
              <a:rPr lang="en-US" sz="2000" dirty="0"/>
              <a:t>of the signal possible</a:t>
            </a:r>
          </a:p>
          <a:p>
            <a:pPr marL="0" indent="625475">
              <a:buNone/>
            </a:pPr>
            <a:r>
              <a:rPr lang="en-US" sz="2000" dirty="0" smtClean="0"/>
              <a:t>no </a:t>
            </a:r>
            <a:r>
              <a:rPr lang="en-US" sz="2000" dirty="0"/>
              <a:t>communication possible</a:t>
            </a:r>
          </a:p>
          <a:p>
            <a:endParaRPr lang="en-US" sz="2400" b="1" dirty="0"/>
          </a:p>
          <a:p>
            <a:r>
              <a:rPr lang="en-US" sz="2400" b="1" dirty="0"/>
              <a:t>Interference range</a:t>
            </a:r>
          </a:p>
          <a:p>
            <a:pPr marL="0" indent="625475">
              <a:buNone/>
            </a:pPr>
            <a:r>
              <a:rPr lang="en-US" sz="2000" dirty="0" smtClean="0"/>
              <a:t>signal </a:t>
            </a:r>
            <a:r>
              <a:rPr lang="en-US" sz="2000" dirty="0"/>
              <a:t>may not be detected </a:t>
            </a:r>
          </a:p>
          <a:p>
            <a:pPr marL="0" indent="625475">
              <a:buNone/>
            </a:pPr>
            <a:r>
              <a:rPr lang="en-US" sz="2000" dirty="0" smtClean="0"/>
              <a:t>signal </a:t>
            </a:r>
            <a:r>
              <a:rPr lang="en-US" sz="2000" dirty="0"/>
              <a:t>adds to the background noise</a:t>
            </a:r>
          </a:p>
        </p:txBody>
      </p:sp>
      <p:sp>
        <p:nvSpPr>
          <p:cNvPr id="28" name="Oval 4"/>
          <p:cNvSpPr>
            <a:spLocks noChangeArrowheads="1"/>
          </p:cNvSpPr>
          <p:nvPr/>
        </p:nvSpPr>
        <p:spPr bwMode="auto">
          <a:xfrm>
            <a:off x="5586730" y="2058983"/>
            <a:ext cx="3352800" cy="3352800"/>
          </a:xfrm>
          <a:prstGeom prst="ellipse">
            <a:avLst/>
          </a:prstGeom>
          <a:solidFill>
            <a:srgbClr val="EAEAEA"/>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sp>
        <p:nvSpPr>
          <p:cNvPr id="29" name="Oval 6"/>
          <p:cNvSpPr>
            <a:spLocks noChangeArrowheads="1"/>
          </p:cNvSpPr>
          <p:nvPr/>
        </p:nvSpPr>
        <p:spPr bwMode="auto">
          <a:xfrm>
            <a:off x="6043930" y="2516183"/>
            <a:ext cx="2438400" cy="243840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sp>
        <p:nvSpPr>
          <p:cNvPr id="30" name="Oval 7"/>
          <p:cNvSpPr>
            <a:spLocks noChangeArrowheads="1"/>
          </p:cNvSpPr>
          <p:nvPr/>
        </p:nvSpPr>
        <p:spPr bwMode="auto">
          <a:xfrm>
            <a:off x="6577330" y="3049583"/>
            <a:ext cx="1371600" cy="1371600"/>
          </a:xfrm>
          <a:prstGeom prst="ellipse">
            <a:avLst/>
          </a:prstGeom>
          <a:solidFill>
            <a:srgbClr val="808080"/>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sp>
        <p:nvSpPr>
          <p:cNvPr id="31" name="Oval 3"/>
          <p:cNvSpPr>
            <a:spLocks noChangeArrowheads="1"/>
          </p:cNvSpPr>
          <p:nvPr/>
        </p:nvSpPr>
        <p:spPr bwMode="auto">
          <a:xfrm>
            <a:off x="7186930" y="3659183"/>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sp>
        <p:nvSpPr>
          <p:cNvPr id="32" name="Text Box 8"/>
          <p:cNvSpPr txBox="1">
            <a:spLocks noChangeArrowheads="1"/>
          </p:cNvSpPr>
          <p:nvPr/>
        </p:nvSpPr>
        <p:spPr bwMode="auto">
          <a:xfrm>
            <a:off x="8939530" y="4344983"/>
            <a:ext cx="844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distance</a:t>
            </a:r>
          </a:p>
        </p:txBody>
      </p:sp>
      <p:sp>
        <p:nvSpPr>
          <p:cNvPr id="33" name="Text Box 9"/>
          <p:cNvSpPr txBox="1">
            <a:spLocks noChangeArrowheads="1"/>
          </p:cNvSpPr>
          <p:nvPr/>
        </p:nvSpPr>
        <p:spPr bwMode="auto">
          <a:xfrm>
            <a:off x="6882130" y="3354383"/>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sender</a:t>
            </a:r>
          </a:p>
        </p:txBody>
      </p:sp>
      <p:sp>
        <p:nvSpPr>
          <p:cNvPr id="34" name="Line 10"/>
          <p:cNvSpPr>
            <a:spLocks noChangeShapeType="1"/>
          </p:cNvSpPr>
          <p:nvPr/>
        </p:nvSpPr>
        <p:spPr bwMode="auto">
          <a:xfrm>
            <a:off x="7263130" y="3735383"/>
            <a:ext cx="19050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Text Box 11"/>
          <p:cNvSpPr txBox="1">
            <a:spLocks noChangeArrowheads="1"/>
          </p:cNvSpPr>
          <p:nvPr/>
        </p:nvSpPr>
        <p:spPr bwMode="auto">
          <a:xfrm>
            <a:off x="6653530" y="3963983"/>
            <a:ext cx="1179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transmission</a:t>
            </a:r>
          </a:p>
        </p:txBody>
      </p:sp>
      <p:sp>
        <p:nvSpPr>
          <p:cNvPr id="36" name="Text Box 12"/>
          <p:cNvSpPr txBox="1">
            <a:spLocks noChangeArrowheads="1"/>
          </p:cNvSpPr>
          <p:nvPr/>
        </p:nvSpPr>
        <p:spPr bwMode="auto">
          <a:xfrm>
            <a:off x="6805930" y="4573583"/>
            <a:ext cx="903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detection</a:t>
            </a:r>
          </a:p>
        </p:txBody>
      </p:sp>
      <p:sp>
        <p:nvSpPr>
          <p:cNvPr id="37" name="Text Box 13"/>
          <p:cNvSpPr txBox="1">
            <a:spLocks noChangeArrowheads="1"/>
          </p:cNvSpPr>
          <p:nvPr/>
        </p:nvSpPr>
        <p:spPr bwMode="auto">
          <a:xfrm>
            <a:off x="6653530" y="5030783"/>
            <a:ext cx="1119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interference</a:t>
            </a:r>
          </a:p>
        </p:txBody>
      </p:sp>
    </p:spTree>
    <p:extLst>
      <p:ext uri="{BB962C8B-B14F-4D97-AF65-F5344CB8AC3E}">
        <p14:creationId xmlns:p14="http://schemas.microsoft.com/office/powerpoint/2010/main" val="34161656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Signal Propagation Ranges</a:t>
            </a:r>
            <a:endParaRPr lang="en-US" dirty="0">
              <a:latin typeface="Comic Sans MS" panose="030F0702030302020204" pitchFamily="66" charset="0"/>
            </a:endParaRPr>
          </a:p>
        </p:txBody>
      </p:sp>
      <p:sp>
        <p:nvSpPr>
          <p:cNvPr id="4" name="Content Placeholder 2"/>
          <p:cNvSpPr>
            <a:spLocks noGrp="1"/>
          </p:cNvSpPr>
          <p:nvPr>
            <p:ph idx="1"/>
          </p:nvPr>
        </p:nvSpPr>
        <p:spPr>
          <a:xfrm>
            <a:off x="268309" y="1319241"/>
            <a:ext cx="6269651" cy="5325399"/>
          </a:xfrm>
        </p:spPr>
        <p:txBody>
          <a:bodyPr>
            <a:noAutofit/>
          </a:bodyPr>
          <a:lstStyle/>
          <a:p>
            <a:r>
              <a:rPr lang="en-US" sz="2400" b="1" dirty="0"/>
              <a:t>Propagation in free space always like light (straight line, line of sight)</a:t>
            </a:r>
          </a:p>
          <a:p>
            <a:r>
              <a:rPr lang="en-US" sz="2400" b="1" dirty="0"/>
              <a:t> Receiving power proportional to</a:t>
            </a:r>
          </a:p>
          <a:p>
            <a:pPr marL="0" indent="625475">
              <a:buNone/>
            </a:pPr>
            <a:r>
              <a:rPr lang="en-US" sz="2000" dirty="0" smtClean="0"/>
              <a:t>1 </a:t>
            </a:r>
            <a:r>
              <a:rPr lang="en-US" sz="2000" dirty="0"/>
              <a:t>/ (</a:t>
            </a:r>
            <a:r>
              <a:rPr lang="en-US" sz="2000" dirty="0" err="1"/>
              <a:t>d×f</a:t>
            </a:r>
            <a:r>
              <a:rPr lang="en-US" sz="2000" dirty="0"/>
              <a:t>)² (ideal)</a:t>
            </a:r>
          </a:p>
          <a:p>
            <a:pPr marL="0" indent="625475">
              <a:buNone/>
            </a:pPr>
            <a:r>
              <a:rPr lang="en-US" sz="2000" dirty="0" smtClean="0"/>
              <a:t>1</a:t>
            </a:r>
            <a:r>
              <a:rPr lang="en-US" sz="2000" dirty="0"/>
              <a:t>/(</a:t>
            </a:r>
            <a:r>
              <a:rPr lang="en-US" sz="2000" dirty="0" err="1"/>
              <a:t>d×f</a:t>
            </a:r>
            <a:r>
              <a:rPr lang="en-US" sz="2000" dirty="0"/>
              <a:t>)α (α=3...4 realistically)</a:t>
            </a:r>
          </a:p>
          <a:p>
            <a:pPr marL="0" indent="625475">
              <a:buNone/>
            </a:pPr>
            <a:r>
              <a:rPr lang="en-US" sz="2000" dirty="0" smtClean="0"/>
              <a:t>d </a:t>
            </a:r>
            <a:r>
              <a:rPr lang="en-US" sz="2000" dirty="0"/>
              <a:t>= distance between sender and receiver </a:t>
            </a:r>
          </a:p>
          <a:p>
            <a:r>
              <a:rPr lang="en-US" sz="2400" b="1" dirty="0"/>
              <a:t>Receiving power additionally influenced by</a:t>
            </a:r>
          </a:p>
          <a:p>
            <a:pPr marL="0" indent="625475">
              <a:buNone/>
            </a:pPr>
            <a:r>
              <a:rPr lang="en-US" sz="2000" dirty="0" smtClean="0"/>
              <a:t>fading </a:t>
            </a:r>
            <a:r>
              <a:rPr lang="en-US" sz="2000" dirty="0"/>
              <a:t>(frequency dependent)</a:t>
            </a:r>
          </a:p>
          <a:p>
            <a:pPr marL="0" indent="625475">
              <a:buNone/>
            </a:pPr>
            <a:r>
              <a:rPr lang="en-US" sz="2000" dirty="0" smtClean="0"/>
              <a:t>shadowing</a:t>
            </a:r>
            <a:endParaRPr lang="en-US" sz="2000" dirty="0"/>
          </a:p>
          <a:p>
            <a:pPr marL="0" indent="625475">
              <a:buNone/>
            </a:pPr>
            <a:r>
              <a:rPr lang="en-US" sz="2000" dirty="0" smtClean="0"/>
              <a:t>reflection </a:t>
            </a:r>
            <a:r>
              <a:rPr lang="en-US" sz="2000" dirty="0"/>
              <a:t>at large obstacles</a:t>
            </a:r>
          </a:p>
          <a:p>
            <a:pPr marL="0" indent="625475">
              <a:buNone/>
            </a:pPr>
            <a:r>
              <a:rPr lang="en-US" sz="2000" dirty="0"/>
              <a:t> </a:t>
            </a:r>
            <a:r>
              <a:rPr lang="en-US" sz="2000" dirty="0" smtClean="0"/>
              <a:t>scattering </a:t>
            </a:r>
            <a:r>
              <a:rPr lang="en-US" sz="2000" dirty="0"/>
              <a:t>at small obstacles</a:t>
            </a:r>
          </a:p>
          <a:p>
            <a:pPr marL="0" indent="625475">
              <a:buNone/>
            </a:pPr>
            <a:r>
              <a:rPr lang="en-US" sz="2000" dirty="0" smtClean="0"/>
              <a:t> diffraction </a:t>
            </a:r>
            <a:r>
              <a:rPr lang="en-US" sz="2000" dirty="0"/>
              <a:t>at edges</a:t>
            </a:r>
          </a:p>
        </p:txBody>
      </p:sp>
      <p:graphicFrame>
        <p:nvGraphicFramePr>
          <p:cNvPr id="5" name="Object 25"/>
          <p:cNvGraphicFramePr>
            <a:graphicFrameLocks noChangeAspect="1"/>
          </p:cNvGraphicFramePr>
          <p:nvPr>
            <p:extLst>
              <p:ext uri="{D42A27DB-BD31-4B8C-83A1-F6EECF244321}">
                <p14:modId xmlns:p14="http://schemas.microsoft.com/office/powerpoint/2010/main" val="186439439"/>
              </p:ext>
            </p:extLst>
          </p:nvPr>
        </p:nvGraphicFramePr>
        <p:xfrm>
          <a:off x="9602542" y="2751264"/>
          <a:ext cx="701675" cy="960438"/>
        </p:xfrm>
        <a:graphic>
          <a:graphicData uri="http://schemas.openxmlformats.org/presentationml/2006/ole">
            <mc:AlternateContent xmlns:mc="http://schemas.openxmlformats.org/markup-compatibility/2006">
              <mc:Choice xmlns:v="urn:schemas-microsoft-com:vml" Requires="v">
                <p:oleObj spid="_x0000_s1201" name="Clip" r:id="rId5" imgW="2849563" imgH="3902075" progId="MS_ClipArt_Gallery.2">
                  <p:embed/>
                </p:oleObj>
              </mc:Choice>
              <mc:Fallback>
                <p:oleObj name="Clip" r:id="rId5" imgW="2849563" imgH="390207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2542" y="2751264"/>
                        <a:ext cx="701675"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33"/>
          <p:cNvSpPr>
            <a:spLocks noChangeShapeType="1"/>
          </p:cNvSpPr>
          <p:nvPr/>
        </p:nvSpPr>
        <p:spPr bwMode="auto">
          <a:xfrm>
            <a:off x="10288342" y="3284664"/>
            <a:ext cx="457200" cy="3365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38"/>
          <p:cNvSpPr>
            <a:spLocks noChangeShapeType="1"/>
          </p:cNvSpPr>
          <p:nvPr/>
        </p:nvSpPr>
        <p:spPr bwMode="auto">
          <a:xfrm flipH="1">
            <a:off x="10288342" y="2751264"/>
            <a:ext cx="533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Text Box 44"/>
          <p:cNvSpPr txBox="1">
            <a:spLocks noChangeArrowheads="1"/>
          </p:cNvSpPr>
          <p:nvPr/>
        </p:nvSpPr>
        <p:spPr bwMode="auto">
          <a:xfrm>
            <a:off x="9678742" y="3818064"/>
            <a:ext cx="1085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reflection</a:t>
            </a:r>
          </a:p>
        </p:txBody>
      </p:sp>
      <p:graphicFrame>
        <p:nvGraphicFramePr>
          <p:cNvPr id="9" name="Object 50"/>
          <p:cNvGraphicFramePr>
            <a:graphicFrameLocks noChangeAspect="1"/>
          </p:cNvGraphicFramePr>
          <p:nvPr>
            <p:extLst>
              <p:ext uri="{D42A27DB-BD31-4B8C-83A1-F6EECF244321}">
                <p14:modId xmlns:p14="http://schemas.microsoft.com/office/powerpoint/2010/main" val="4132039495"/>
              </p:ext>
            </p:extLst>
          </p:nvPr>
        </p:nvGraphicFramePr>
        <p:xfrm flipH="1">
          <a:off x="7545142" y="2706814"/>
          <a:ext cx="649288" cy="971550"/>
        </p:xfrm>
        <a:graphic>
          <a:graphicData uri="http://schemas.openxmlformats.org/presentationml/2006/ole">
            <mc:AlternateContent xmlns:mc="http://schemas.openxmlformats.org/markup-compatibility/2006">
              <mc:Choice xmlns:v="urn:schemas-microsoft-com:vml" Requires="v">
                <p:oleObj spid="_x0000_s1202" name="Clip" r:id="rId7" imgW="3032125" imgH="4533900" progId="MS_ClipArt_Gallery.2">
                  <p:embed/>
                </p:oleObj>
              </mc:Choice>
              <mc:Fallback>
                <p:oleObj name="Clip" r:id="rId7" imgW="3032125" imgH="45339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545142" y="2706814"/>
                        <a:ext cx="649288"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51"/>
          <p:cNvSpPr>
            <a:spLocks noChangeShapeType="1"/>
          </p:cNvSpPr>
          <p:nvPr/>
        </p:nvSpPr>
        <p:spPr bwMode="auto">
          <a:xfrm flipH="1">
            <a:off x="8154742" y="2859214"/>
            <a:ext cx="4572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52"/>
          <p:cNvSpPr>
            <a:spLocks noChangeShapeType="1"/>
          </p:cNvSpPr>
          <p:nvPr/>
        </p:nvSpPr>
        <p:spPr bwMode="auto">
          <a:xfrm>
            <a:off x="8154742" y="3087814"/>
            <a:ext cx="228600" cy="38100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2" name="Object 53"/>
          <p:cNvGraphicFramePr>
            <a:graphicFrameLocks noChangeAspect="1"/>
          </p:cNvGraphicFramePr>
          <p:nvPr>
            <p:extLst>
              <p:ext uri="{D42A27DB-BD31-4B8C-83A1-F6EECF244321}">
                <p14:modId xmlns:p14="http://schemas.microsoft.com/office/powerpoint/2010/main" val="5316199"/>
              </p:ext>
            </p:extLst>
          </p:nvPr>
        </p:nvGraphicFramePr>
        <p:xfrm>
          <a:off x="7087942" y="2783014"/>
          <a:ext cx="585788" cy="835025"/>
        </p:xfrm>
        <a:graphic>
          <a:graphicData uri="http://schemas.openxmlformats.org/presentationml/2006/ole">
            <mc:AlternateContent xmlns:mc="http://schemas.openxmlformats.org/markup-compatibility/2006">
              <mc:Choice xmlns:v="urn:schemas-microsoft-com:vml" Requires="v">
                <p:oleObj spid="_x0000_s1203" name="Clip" r:id="rId9" imgW="3848100" imgH="5478463" progId="MS_ClipArt_Gallery.2">
                  <p:embed/>
                </p:oleObj>
              </mc:Choice>
              <mc:Fallback>
                <p:oleObj name="Clip" r:id="rId9" imgW="3848100" imgH="5478463"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7942" y="2783014"/>
                        <a:ext cx="5857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54"/>
          <p:cNvSpPr txBox="1">
            <a:spLocks noChangeArrowheads="1"/>
          </p:cNvSpPr>
          <p:nvPr/>
        </p:nvSpPr>
        <p:spPr bwMode="auto">
          <a:xfrm>
            <a:off x="7224467" y="3818064"/>
            <a:ext cx="1152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shadowing</a:t>
            </a:r>
          </a:p>
        </p:txBody>
      </p:sp>
      <p:sp>
        <p:nvSpPr>
          <p:cNvPr id="14" name="Line 55"/>
          <p:cNvSpPr>
            <a:spLocks noChangeShapeType="1"/>
          </p:cNvSpPr>
          <p:nvPr/>
        </p:nvSpPr>
        <p:spPr bwMode="auto">
          <a:xfrm flipH="1">
            <a:off x="8154742" y="2783014"/>
            <a:ext cx="3048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5" name="Object 26"/>
          <p:cNvGraphicFramePr>
            <a:graphicFrameLocks noChangeAspect="1"/>
          </p:cNvGraphicFramePr>
          <p:nvPr>
            <p:extLst>
              <p:ext uri="{D42A27DB-BD31-4B8C-83A1-F6EECF244321}">
                <p14:modId xmlns:p14="http://schemas.microsoft.com/office/powerpoint/2010/main" val="3484754810"/>
              </p:ext>
            </p:extLst>
          </p:nvPr>
        </p:nvGraphicFramePr>
        <p:xfrm>
          <a:off x="7529267" y="5002911"/>
          <a:ext cx="376238" cy="628650"/>
        </p:xfrm>
        <a:graphic>
          <a:graphicData uri="http://schemas.openxmlformats.org/presentationml/2006/ole">
            <mc:AlternateContent xmlns:mc="http://schemas.openxmlformats.org/markup-compatibility/2006">
              <mc:Choice xmlns:v="urn:schemas-microsoft-com:vml" Requires="v">
                <p:oleObj spid="_x0000_s1204" name="Clip" r:id="rId11" imgW="2033588" imgH="3390900" progId="MS_ClipArt_Gallery.2">
                  <p:embed/>
                </p:oleObj>
              </mc:Choice>
              <mc:Fallback>
                <p:oleObj name="Clip" r:id="rId11" imgW="2033588" imgH="3390900"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9267" y="5002911"/>
                        <a:ext cx="376238"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4"/>
          <p:cNvSpPr>
            <a:spLocks noChangeShapeType="1"/>
          </p:cNvSpPr>
          <p:nvPr/>
        </p:nvSpPr>
        <p:spPr bwMode="auto">
          <a:xfrm flipV="1">
            <a:off x="7910267" y="5079111"/>
            <a:ext cx="304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5"/>
          <p:cNvSpPr>
            <a:spLocks noChangeShapeType="1"/>
          </p:cNvSpPr>
          <p:nvPr/>
        </p:nvSpPr>
        <p:spPr bwMode="auto">
          <a:xfrm>
            <a:off x="7910267" y="5155311"/>
            <a:ext cx="304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6"/>
          <p:cNvSpPr>
            <a:spLocks noChangeShapeType="1"/>
          </p:cNvSpPr>
          <p:nvPr/>
        </p:nvSpPr>
        <p:spPr bwMode="auto">
          <a:xfrm>
            <a:off x="7910267" y="5155311"/>
            <a:ext cx="228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7"/>
          <p:cNvSpPr>
            <a:spLocks noChangeShapeType="1"/>
          </p:cNvSpPr>
          <p:nvPr/>
        </p:nvSpPr>
        <p:spPr bwMode="auto">
          <a:xfrm flipH="1">
            <a:off x="7910267" y="4698111"/>
            <a:ext cx="3810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45"/>
          <p:cNvSpPr txBox="1">
            <a:spLocks noChangeArrowheads="1"/>
          </p:cNvSpPr>
          <p:nvPr/>
        </p:nvSpPr>
        <p:spPr bwMode="auto">
          <a:xfrm>
            <a:off x="7224467" y="5733161"/>
            <a:ext cx="1065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scattering</a:t>
            </a:r>
          </a:p>
        </p:txBody>
      </p:sp>
      <p:graphicFrame>
        <p:nvGraphicFramePr>
          <p:cNvPr id="21" name="Object 39"/>
          <p:cNvGraphicFramePr>
            <a:graphicFrameLocks noChangeAspect="1"/>
          </p:cNvGraphicFramePr>
          <p:nvPr>
            <p:extLst>
              <p:ext uri="{D42A27DB-BD31-4B8C-83A1-F6EECF244321}">
                <p14:modId xmlns:p14="http://schemas.microsoft.com/office/powerpoint/2010/main" val="3297456144"/>
              </p:ext>
            </p:extLst>
          </p:nvPr>
        </p:nvGraphicFramePr>
        <p:xfrm>
          <a:off x="8900867" y="4971161"/>
          <a:ext cx="1425575" cy="690563"/>
        </p:xfrm>
        <a:graphic>
          <a:graphicData uri="http://schemas.openxmlformats.org/presentationml/2006/ole">
            <mc:AlternateContent xmlns:mc="http://schemas.openxmlformats.org/markup-compatibility/2006">
              <mc:Choice xmlns:v="urn:schemas-microsoft-com:vml" Requires="v">
                <p:oleObj spid="_x0000_s1205" name="Clip" r:id="rId13" imgW="1426464" imgH="692201" progId="MS_ClipArt_Gallery.2">
                  <p:embed/>
                </p:oleObj>
              </mc:Choice>
              <mc:Fallback>
                <p:oleObj name="Clip" r:id="rId13" imgW="1426464" imgH="692201" progId="MS_ClipArt_Gallery.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0867" y="4971161"/>
                        <a:ext cx="1425575"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40"/>
          <p:cNvSpPr>
            <a:spLocks noChangeShapeType="1"/>
          </p:cNvSpPr>
          <p:nvPr/>
        </p:nvSpPr>
        <p:spPr bwMode="auto">
          <a:xfrm flipV="1">
            <a:off x="8596067" y="4971161"/>
            <a:ext cx="7620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41"/>
          <p:cNvSpPr>
            <a:spLocks noChangeShapeType="1"/>
          </p:cNvSpPr>
          <p:nvPr/>
        </p:nvSpPr>
        <p:spPr bwMode="auto">
          <a:xfrm>
            <a:off x="9358067" y="4971161"/>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2"/>
          <p:cNvSpPr>
            <a:spLocks noChangeShapeType="1"/>
          </p:cNvSpPr>
          <p:nvPr/>
        </p:nvSpPr>
        <p:spPr bwMode="auto">
          <a:xfrm>
            <a:off x="9358067" y="4971161"/>
            <a:ext cx="11430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Text Box 46"/>
          <p:cNvSpPr txBox="1">
            <a:spLocks noChangeArrowheads="1"/>
          </p:cNvSpPr>
          <p:nvPr/>
        </p:nvSpPr>
        <p:spPr bwMode="auto">
          <a:xfrm>
            <a:off x="9053267" y="5733161"/>
            <a:ext cx="1065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diffraction</a:t>
            </a:r>
          </a:p>
        </p:txBody>
      </p:sp>
    </p:spTree>
    <p:extLst>
      <p:ext uri="{BB962C8B-B14F-4D97-AF65-F5344CB8AC3E}">
        <p14:creationId xmlns:p14="http://schemas.microsoft.com/office/powerpoint/2010/main" val="597217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Introduction</a:t>
            </a:r>
          </a:p>
        </p:txBody>
      </p:sp>
      <p:sp>
        <p:nvSpPr>
          <p:cNvPr id="3" name="Content Placeholder 2"/>
          <p:cNvSpPr>
            <a:spLocks noGrp="1"/>
          </p:cNvSpPr>
          <p:nvPr>
            <p:ph idx="1"/>
          </p:nvPr>
        </p:nvSpPr>
        <p:spPr>
          <a:xfrm>
            <a:off x="116427" y="2057752"/>
            <a:ext cx="7819259" cy="4428445"/>
          </a:xfrm>
        </p:spPr>
        <p:txBody>
          <a:bodyPr>
            <a:normAutofit fontScale="77500" lnSpcReduction="20000"/>
          </a:bodyPr>
          <a:lstStyle/>
          <a:p>
            <a:pPr marL="0" indent="0" algn="just">
              <a:buNone/>
            </a:pPr>
            <a:endParaRPr lang="en-US" b="1" dirty="0">
              <a:latin typeface="Comic Sans MS" panose="030F0702030302020204" pitchFamily="66" charset="0"/>
            </a:endParaRPr>
          </a:p>
          <a:p>
            <a:pPr marL="457200" lvl="1" indent="0" algn="just">
              <a:buNone/>
            </a:pPr>
            <a:r>
              <a:rPr lang="en-US" dirty="0">
                <a:latin typeface="Comic Sans MS" panose="030F0702030302020204" pitchFamily="66" charset="0"/>
              </a:rPr>
              <a:t>They store your money. They monitor your heartbeat. They carry the sound of your voice into other people's homes. They bring airplanes into land and guide cars safely to their destination—they even fire off the airbags if we get into trouble. It's amazing to think just how many things "they" actually do. "They" are electrons: tiny particles within atoms that march around defined paths known as circuits carrying electrical energy. One of the greatest things people learned to do in the 20th century was to use electrons to control machines and process information. The electronics revolution, as this is known, accelerated the computer revolution and both these things have transformed many areas of our lives. </a:t>
            </a:r>
          </a:p>
        </p:txBody>
      </p:sp>
      <p:pic>
        <p:nvPicPr>
          <p:cNvPr id="6"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092440" y="2788920"/>
            <a:ext cx="3901440" cy="2651760"/>
          </a:xfrm>
          <a:prstGeom prst="snip2DiagRect">
            <a:avLst>
              <a:gd name="adj1" fmla="val 0"/>
              <a:gd name="adj2" fmla="val 16667"/>
            </a:avLst>
          </a:prstGeom>
          <a:noFill/>
          <a:ln>
            <a:noFill/>
          </a:ln>
        </p:spPr>
      </p:pic>
      <p:sp>
        <p:nvSpPr>
          <p:cNvPr id="7" name="TextBox 6"/>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066858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t>Multipath propagation</a:t>
            </a:r>
            <a:endParaRPr lang="en-US" dirty="0">
              <a:latin typeface="Comic Sans MS" panose="030F0702030302020204" pitchFamily="66" charset="0"/>
            </a:endParaRPr>
          </a:p>
        </p:txBody>
      </p:sp>
      <p:sp>
        <p:nvSpPr>
          <p:cNvPr id="4" name="Content Placeholder 2"/>
          <p:cNvSpPr>
            <a:spLocks noGrp="1"/>
          </p:cNvSpPr>
          <p:nvPr>
            <p:ph idx="1"/>
          </p:nvPr>
        </p:nvSpPr>
        <p:spPr>
          <a:xfrm>
            <a:off x="268308" y="1319241"/>
            <a:ext cx="10003452" cy="2003079"/>
          </a:xfrm>
        </p:spPr>
        <p:txBody>
          <a:bodyPr>
            <a:noAutofit/>
          </a:bodyPr>
          <a:lstStyle/>
          <a:p>
            <a:r>
              <a:rPr lang="en-US" sz="2400" b="1" dirty="0" smtClean="0"/>
              <a:t>Time </a:t>
            </a:r>
            <a:r>
              <a:rPr lang="en-US" sz="2400" b="1" dirty="0"/>
              <a:t>dispersion: signal is dispersed over time</a:t>
            </a:r>
          </a:p>
          <a:p>
            <a:pPr marL="0" indent="533400">
              <a:buNone/>
            </a:pPr>
            <a:r>
              <a:rPr lang="en-US" sz="2000" dirty="0"/>
              <a:t>  </a:t>
            </a:r>
            <a:r>
              <a:rPr lang="en-US" sz="2400" dirty="0" smtClean="0"/>
              <a:t>interference </a:t>
            </a:r>
            <a:r>
              <a:rPr lang="en-US" sz="2400" dirty="0"/>
              <a:t>with “neighbor” symbols, Inter Symbol Interference (ISI)</a:t>
            </a:r>
          </a:p>
          <a:p>
            <a:r>
              <a:rPr lang="en-US" sz="2400" b="1" dirty="0"/>
              <a:t>The signal reaches a receiver directly and phase shifted</a:t>
            </a:r>
          </a:p>
          <a:p>
            <a:pPr marL="0" indent="625475">
              <a:buNone/>
            </a:pPr>
            <a:r>
              <a:rPr lang="en-US" sz="2400" dirty="0" smtClean="0"/>
              <a:t>distorted </a:t>
            </a:r>
            <a:r>
              <a:rPr lang="en-US" sz="2400" dirty="0"/>
              <a:t>signal depending on the phases of the different parts</a:t>
            </a:r>
          </a:p>
        </p:txBody>
      </p:sp>
      <p:grpSp>
        <p:nvGrpSpPr>
          <p:cNvPr id="26" name="Group 49"/>
          <p:cNvGrpSpPr>
            <a:grpSpLocks/>
          </p:cNvGrpSpPr>
          <p:nvPr/>
        </p:nvGrpSpPr>
        <p:grpSpPr bwMode="auto">
          <a:xfrm>
            <a:off x="3420110" y="4300927"/>
            <a:ext cx="895350" cy="168275"/>
            <a:chOff x="1358" y="1340"/>
            <a:chExt cx="564" cy="106"/>
          </a:xfrm>
        </p:grpSpPr>
        <p:sp>
          <p:nvSpPr>
            <p:cNvPr id="27" name="Freeform 45"/>
            <p:cNvSpPr>
              <a:spLocks/>
            </p:cNvSpPr>
            <p:nvPr/>
          </p:nvSpPr>
          <p:spPr bwMode="auto">
            <a:xfrm>
              <a:off x="1747" y="1384"/>
              <a:ext cx="175" cy="62"/>
            </a:xfrm>
            <a:custGeom>
              <a:avLst/>
              <a:gdLst>
                <a:gd name="T0" fmla="*/ 0 w 701"/>
                <a:gd name="T1" fmla="*/ 0 h 368"/>
                <a:gd name="T2" fmla="*/ 0 w 701"/>
                <a:gd name="T3" fmla="*/ 0 h 368"/>
                <a:gd name="T4" fmla="*/ 0 w 701"/>
                <a:gd name="T5" fmla="*/ 0 h 368"/>
                <a:gd name="T6" fmla="*/ 0 w 701"/>
                <a:gd name="T7" fmla="*/ 0 h 368"/>
                <a:gd name="T8" fmla="*/ 0 w 701"/>
                <a:gd name="T9" fmla="*/ 0 h 368"/>
                <a:gd name="T10" fmla="*/ 0 w 701"/>
                <a:gd name="T11" fmla="*/ 0 h 368"/>
                <a:gd name="T12" fmla="*/ 0 60000 65536"/>
                <a:gd name="T13" fmla="*/ 0 60000 65536"/>
                <a:gd name="T14" fmla="*/ 0 60000 65536"/>
                <a:gd name="T15" fmla="*/ 0 60000 65536"/>
                <a:gd name="T16" fmla="*/ 0 60000 65536"/>
                <a:gd name="T17" fmla="*/ 0 60000 65536"/>
                <a:gd name="T18" fmla="*/ 0 w 701"/>
                <a:gd name="T19" fmla="*/ 0 h 368"/>
                <a:gd name="T20" fmla="*/ 701 w 701"/>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701" h="368">
                  <a:moveTo>
                    <a:pt x="0" y="368"/>
                  </a:moveTo>
                  <a:lnTo>
                    <a:pt x="185" y="242"/>
                  </a:lnTo>
                  <a:lnTo>
                    <a:pt x="197" y="303"/>
                  </a:lnTo>
                  <a:lnTo>
                    <a:pt x="483" y="99"/>
                  </a:lnTo>
                  <a:lnTo>
                    <a:pt x="495" y="134"/>
                  </a:lnTo>
                  <a:lnTo>
                    <a:pt x="701" y="0"/>
                  </a:lnTo>
                </a:path>
              </a:pathLst>
            </a:custGeom>
            <a:noFill/>
            <a:ln w="7938">
              <a:solidFill>
                <a:srgbClr val="FE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Freeform 46"/>
            <p:cNvSpPr>
              <a:spLocks/>
            </p:cNvSpPr>
            <p:nvPr/>
          </p:nvSpPr>
          <p:spPr bwMode="auto">
            <a:xfrm>
              <a:off x="1669" y="1340"/>
              <a:ext cx="122" cy="93"/>
            </a:xfrm>
            <a:custGeom>
              <a:avLst/>
              <a:gdLst>
                <a:gd name="T0" fmla="*/ 0 w 488"/>
                <a:gd name="T1" fmla="*/ 0 h 559"/>
                <a:gd name="T2" fmla="*/ 0 w 488"/>
                <a:gd name="T3" fmla="*/ 0 h 559"/>
                <a:gd name="T4" fmla="*/ 0 w 488"/>
                <a:gd name="T5" fmla="*/ 0 h 559"/>
                <a:gd name="T6" fmla="*/ 0 w 488"/>
                <a:gd name="T7" fmla="*/ 0 h 559"/>
                <a:gd name="T8" fmla="*/ 0 w 488"/>
                <a:gd name="T9" fmla="*/ 0 h 559"/>
                <a:gd name="T10" fmla="*/ 0 w 488"/>
                <a:gd name="T11" fmla="*/ 0 h 559"/>
                <a:gd name="T12" fmla="*/ 0 60000 65536"/>
                <a:gd name="T13" fmla="*/ 0 60000 65536"/>
                <a:gd name="T14" fmla="*/ 0 60000 65536"/>
                <a:gd name="T15" fmla="*/ 0 60000 65536"/>
                <a:gd name="T16" fmla="*/ 0 60000 65536"/>
                <a:gd name="T17" fmla="*/ 0 60000 65536"/>
                <a:gd name="T18" fmla="*/ 0 w 488"/>
                <a:gd name="T19" fmla="*/ 0 h 559"/>
                <a:gd name="T20" fmla="*/ 488 w 488"/>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488" h="559">
                  <a:moveTo>
                    <a:pt x="0" y="559"/>
                  </a:moveTo>
                  <a:lnTo>
                    <a:pt x="69" y="398"/>
                  </a:lnTo>
                  <a:lnTo>
                    <a:pt x="152" y="449"/>
                  </a:lnTo>
                  <a:lnTo>
                    <a:pt x="308" y="158"/>
                  </a:lnTo>
                  <a:lnTo>
                    <a:pt x="373" y="197"/>
                  </a:lnTo>
                  <a:lnTo>
                    <a:pt x="488" y="0"/>
                  </a:lnTo>
                </a:path>
              </a:pathLst>
            </a:custGeom>
            <a:noFill/>
            <a:ln w="7938">
              <a:solidFill>
                <a:srgbClr val="FE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Freeform 47"/>
            <p:cNvSpPr>
              <a:spLocks/>
            </p:cNvSpPr>
            <p:nvPr/>
          </p:nvSpPr>
          <p:spPr bwMode="auto">
            <a:xfrm>
              <a:off x="1487" y="1340"/>
              <a:ext cx="123" cy="93"/>
            </a:xfrm>
            <a:custGeom>
              <a:avLst/>
              <a:gdLst>
                <a:gd name="T0" fmla="*/ 0 w 492"/>
                <a:gd name="T1" fmla="*/ 0 h 559"/>
                <a:gd name="T2" fmla="*/ 0 w 492"/>
                <a:gd name="T3" fmla="*/ 0 h 559"/>
                <a:gd name="T4" fmla="*/ 0 w 492"/>
                <a:gd name="T5" fmla="*/ 0 h 559"/>
                <a:gd name="T6" fmla="*/ 0 w 492"/>
                <a:gd name="T7" fmla="*/ 0 h 559"/>
                <a:gd name="T8" fmla="*/ 0 w 492"/>
                <a:gd name="T9" fmla="*/ 0 h 559"/>
                <a:gd name="T10" fmla="*/ 0 w 492"/>
                <a:gd name="T11" fmla="*/ 0 h 559"/>
                <a:gd name="T12" fmla="*/ 0 60000 65536"/>
                <a:gd name="T13" fmla="*/ 0 60000 65536"/>
                <a:gd name="T14" fmla="*/ 0 60000 65536"/>
                <a:gd name="T15" fmla="*/ 0 60000 65536"/>
                <a:gd name="T16" fmla="*/ 0 60000 65536"/>
                <a:gd name="T17" fmla="*/ 0 60000 65536"/>
                <a:gd name="T18" fmla="*/ 0 w 492"/>
                <a:gd name="T19" fmla="*/ 0 h 559"/>
                <a:gd name="T20" fmla="*/ 492 w 492"/>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492" h="559">
                  <a:moveTo>
                    <a:pt x="492" y="559"/>
                  </a:moveTo>
                  <a:lnTo>
                    <a:pt x="418" y="404"/>
                  </a:lnTo>
                  <a:lnTo>
                    <a:pt x="330" y="451"/>
                  </a:lnTo>
                  <a:lnTo>
                    <a:pt x="170" y="158"/>
                  </a:lnTo>
                  <a:lnTo>
                    <a:pt x="109" y="203"/>
                  </a:lnTo>
                  <a:lnTo>
                    <a:pt x="0" y="0"/>
                  </a:lnTo>
                </a:path>
              </a:pathLst>
            </a:custGeom>
            <a:noFill/>
            <a:ln w="7938">
              <a:solidFill>
                <a:srgbClr val="FE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Freeform 48"/>
            <p:cNvSpPr>
              <a:spLocks/>
            </p:cNvSpPr>
            <p:nvPr/>
          </p:nvSpPr>
          <p:spPr bwMode="auto">
            <a:xfrm>
              <a:off x="1358" y="1385"/>
              <a:ext cx="173" cy="61"/>
            </a:xfrm>
            <a:custGeom>
              <a:avLst/>
              <a:gdLst>
                <a:gd name="T0" fmla="*/ 0 w 690"/>
                <a:gd name="T1" fmla="*/ 0 h 367"/>
                <a:gd name="T2" fmla="*/ 0 w 690"/>
                <a:gd name="T3" fmla="*/ 0 h 367"/>
                <a:gd name="T4" fmla="*/ 0 w 690"/>
                <a:gd name="T5" fmla="*/ 0 h 367"/>
                <a:gd name="T6" fmla="*/ 0 w 690"/>
                <a:gd name="T7" fmla="*/ 0 h 367"/>
                <a:gd name="T8" fmla="*/ 0 w 690"/>
                <a:gd name="T9" fmla="*/ 0 h 367"/>
                <a:gd name="T10" fmla="*/ 0 w 690"/>
                <a:gd name="T11" fmla="*/ 0 h 367"/>
                <a:gd name="T12" fmla="*/ 0 60000 65536"/>
                <a:gd name="T13" fmla="*/ 0 60000 65536"/>
                <a:gd name="T14" fmla="*/ 0 60000 65536"/>
                <a:gd name="T15" fmla="*/ 0 60000 65536"/>
                <a:gd name="T16" fmla="*/ 0 60000 65536"/>
                <a:gd name="T17" fmla="*/ 0 60000 65536"/>
                <a:gd name="T18" fmla="*/ 0 w 690"/>
                <a:gd name="T19" fmla="*/ 0 h 367"/>
                <a:gd name="T20" fmla="*/ 690 w 690"/>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690" h="367">
                  <a:moveTo>
                    <a:pt x="690" y="367"/>
                  </a:moveTo>
                  <a:lnTo>
                    <a:pt x="504" y="232"/>
                  </a:lnTo>
                  <a:lnTo>
                    <a:pt x="500" y="293"/>
                  </a:lnTo>
                  <a:lnTo>
                    <a:pt x="218" y="86"/>
                  </a:lnTo>
                  <a:lnTo>
                    <a:pt x="200" y="135"/>
                  </a:lnTo>
                  <a:lnTo>
                    <a:pt x="0" y="0"/>
                  </a:lnTo>
                </a:path>
              </a:pathLst>
            </a:custGeom>
            <a:noFill/>
            <a:ln w="7938">
              <a:solidFill>
                <a:srgbClr val="FE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 name="Group 66"/>
          <p:cNvGrpSpPr>
            <a:grpSpLocks/>
          </p:cNvGrpSpPr>
          <p:nvPr/>
        </p:nvGrpSpPr>
        <p:grpSpPr bwMode="auto">
          <a:xfrm>
            <a:off x="3783648" y="4486665"/>
            <a:ext cx="177800" cy="796925"/>
            <a:chOff x="1587" y="1457"/>
            <a:chExt cx="112" cy="502"/>
          </a:xfrm>
        </p:grpSpPr>
        <p:sp>
          <p:nvSpPr>
            <p:cNvPr id="32" name="Line 50"/>
            <p:cNvSpPr>
              <a:spLocks noChangeShapeType="1"/>
            </p:cNvSpPr>
            <p:nvPr/>
          </p:nvSpPr>
          <p:spPr bwMode="auto">
            <a:xfrm>
              <a:off x="1627" y="1637"/>
              <a:ext cx="36" cy="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 name="Group 65"/>
            <p:cNvGrpSpPr>
              <a:grpSpLocks/>
            </p:cNvGrpSpPr>
            <p:nvPr/>
          </p:nvGrpSpPr>
          <p:grpSpPr bwMode="auto">
            <a:xfrm>
              <a:off x="1587" y="1457"/>
              <a:ext cx="112" cy="502"/>
              <a:chOff x="1587" y="1457"/>
              <a:chExt cx="112" cy="502"/>
            </a:xfrm>
          </p:grpSpPr>
          <p:sp>
            <p:nvSpPr>
              <p:cNvPr id="34" name="Line 51"/>
              <p:cNvSpPr>
                <a:spLocks noChangeShapeType="1"/>
              </p:cNvSpPr>
              <p:nvPr/>
            </p:nvSpPr>
            <p:spPr bwMode="auto">
              <a:xfrm flipV="1">
                <a:off x="1643" y="1464"/>
                <a:ext cx="1" cy="10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2"/>
              <p:cNvSpPr>
                <a:spLocks noChangeShapeType="1"/>
              </p:cNvSpPr>
              <p:nvPr/>
            </p:nvSpPr>
            <p:spPr bwMode="auto">
              <a:xfrm flipV="1">
                <a:off x="1587" y="1562"/>
                <a:ext cx="45" cy="39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3"/>
              <p:cNvSpPr>
                <a:spLocks noChangeShapeType="1"/>
              </p:cNvSpPr>
              <p:nvPr/>
            </p:nvSpPr>
            <p:spPr bwMode="auto">
              <a:xfrm>
                <a:off x="1654" y="1563"/>
                <a:ext cx="45" cy="3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4"/>
              <p:cNvSpPr>
                <a:spLocks noChangeShapeType="1"/>
              </p:cNvSpPr>
              <p:nvPr/>
            </p:nvSpPr>
            <p:spPr bwMode="auto">
              <a:xfrm>
                <a:off x="1590" y="1948"/>
                <a:ext cx="108" cy="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55"/>
              <p:cNvSpPr>
                <a:spLocks noChangeShapeType="1"/>
              </p:cNvSpPr>
              <p:nvPr/>
            </p:nvSpPr>
            <p:spPr bwMode="auto">
              <a:xfrm>
                <a:off x="1603" y="1840"/>
                <a:ext cx="85" cy="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56"/>
              <p:cNvSpPr>
                <a:spLocks noChangeShapeType="1"/>
              </p:cNvSpPr>
              <p:nvPr/>
            </p:nvSpPr>
            <p:spPr bwMode="auto">
              <a:xfrm>
                <a:off x="1602" y="1841"/>
                <a:ext cx="93" cy="110"/>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57"/>
              <p:cNvSpPr>
                <a:spLocks noChangeShapeType="1"/>
              </p:cNvSpPr>
              <p:nvPr/>
            </p:nvSpPr>
            <p:spPr bwMode="auto">
              <a:xfrm flipH="1">
                <a:off x="1592" y="1840"/>
                <a:ext cx="94" cy="109"/>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58"/>
              <p:cNvSpPr>
                <a:spLocks noChangeShapeType="1"/>
              </p:cNvSpPr>
              <p:nvPr/>
            </p:nvSpPr>
            <p:spPr bwMode="auto">
              <a:xfrm>
                <a:off x="1615" y="1735"/>
                <a:ext cx="59" cy="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59"/>
              <p:cNvSpPr>
                <a:spLocks noChangeShapeType="1"/>
              </p:cNvSpPr>
              <p:nvPr/>
            </p:nvSpPr>
            <p:spPr bwMode="auto">
              <a:xfrm>
                <a:off x="1614" y="1734"/>
                <a:ext cx="69" cy="106"/>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0"/>
              <p:cNvSpPr>
                <a:spLocks noChangeShapeType="1"/>
              </p:cNvSpPr>
              <p:nvPr/>
            </p:nvSpPr>
            <p:spPr bwMode="auto">
              <a:xfrm flipV="1">
                <a:off x="1599" y="1734"/>
                <a:ext cx="72" cy="105"/>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1"/>
              <p:cNvSpPr>
                <a:spLocks noChangeShapeType="1"/>
              </p:cNvSpPr>
              <p:nvPr/>
            </p:nvSpPr>
            <p:spPr bwMode="auto">
              <a:xfrm>
                <a:off x="1622" y="1637"/>
                <a:ext cx="53" cy="99"/>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2"/>
              <p:cNvSpPr>
                <a:spLocks noChangeShapeType="1"/>
              </p:cNvSpPr>
              <p:nvPr/>
            </p:nvSpPr>
            <p:spPr bwMode="auto">
              <a:xfrm flipV="1">
                <a:off x="1611" y="1636"/>
                <a:ext cx="50" cy="100"/>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3"/>
              <p:cNvSpPr>
                <a:spLocks noChangeShapeType="1"/>
              </p:cNvSpPr>
              <p:nvPr/>
            </p:nvSpPr>
            <p:spPr bwMode="auto">
              <a:xfrm flipV="1">
                <a:off x="1620" y="1563"/>
                <a:ext cx="35" cy="7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Oval 64"/>
              <p:cNvSpPr>
                <a:spLocks noChangeArrowheads="1"/>
              </p:cNvSpPr>
              <p:nvPr/>
            </p:nvSpPr>
            <p:spPr bwMode="auto">
              <a:xfrm>
                <a:off x="1629" y="1457"/>
                <a:ext cx="29" cy="12"/>
              </a:xfrm>
              <a:prstGeom prst="ellipse">
                <a:avLst/>
              </a:prstGeom>
              <a:solidFill>
                <a:srgbClr val="C0C0C0"/>
              </a:solidFill>
              <a:ln w="9525">
                <a:solidFill>
                  <a:schemeClr val="tx1"/>
                </a:solidFill>
                <a:round/>
                <a:headEnd/>
                <a:tailEnd/>
              </a:ln>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endParaRPr lang="fa-IR" altLang="fa-IR" sz="1800">
                  <a:latin typeface="Arial" panose="020B0604020202020204" pitchFamily="34" charset="0"/>
                </a:endParaRPr>
              </a:p>
            </p:txBody>
          </p:sp>
        </p:grpSp>
      </p:grpSp>
      <p:sp>
        <p:nvSpPr>
          <p:cNvPr id="48" name="Line 24"/>
          <p:cNvSpPr>
            <a:spLocks noChangeShapeType="1"/>
          </p:cNvSpPr>
          <p:nvPr/>
        </p:nvSpPr>
        <p:spPr bwMode="auto">
          <a:xfrm>
            <a:off x="7604760" y="4916877"/>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9" name="Object 26"/>
          <p:cNvGraphicFramePr>
            <a:graphicFrameLocks noChangeAspect="1"/>
          </p:cNvGraphicFramePr>
          <p:nvPr>
            <p:extLst>
              <p:ext uri="{D42A27DB-BD31-4B8C-83A1-F6EECF244321}">
                <p14:modId xmlns:p14="http://schemas.microsoft.com/office/powerpoint/2010/main" val="2831313924"/>
              </p:ext>
            </p:extLst>
          </p:nvPr>
        </p:nvGraphicFramePr>
        <p:xfrm>
          <a:off x="7014210" y="4002477"/>
          <a:ext cx="590550" cy="808038"/>
        </p:xfrm>
        <a:graphic>
          <a:graphicData uri="http://schemas.openxmlformats.org/presentationml/2006/ole">
            <mc:AlternateContent xmlns:mc="http://schemas.openxmlformats.org/markup-compatibility/2006">
              <mc:Choice xmlns:v="urn:schemas-microsoft-com:vml" Requires="v">
                <p:oleObj spid="_x0000_s2152" name="Clip" r:id="rId5" imgW="2849563" imgH="3902075" progId="MS_ClipArt_Gallery.2">
                  <p:embed/>
                </p:oleObj>
              </mc:Choice>
              <mc:Fallback>
                <p:oleObj name="Clip" r:id="rId5" imgW="2849563" imgH="390207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4210" y="4002477"/>
                        <a:ext cx="59055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7"/>
          <p:cNvGraphicFramePr>
            <a:graphicFrameLocks noChangeAspect="1"/>
          </p:cNvGraphicFramePr>
          <p:nvPr>
            <p:extLst>
              <p:ext uri="{D42A27DB-BD31-4B8C-83A1-F6EECF244321}">
                <p14:modId xmlns:p14="http://schemas.microsoft.com/office/powerpoint/2010/main" val="3986736815"/>
              </p:ext>
            </p:extLst>
          </p:nvPr>
        </p:nvGraphicFramePr>
        <p:xfrm>
          <a:off x="5912485" y="5145477"/>
          <a:ext cx="376238" cy="628650"/>
        </p:xfrm>
        <a:graphic>
          <a:graphicData uri="http://schemas.openxmlformats.org/presentationml/2006/ole">
            <mc:AlternateContent xmlns:mc="http://schemas.openxmlformats.org/markup-compatibility/2006">
              <mc:Choice xmlns:v="urn:schemas-microsoft-com:vml" Requires="v">
                <p:oleObj spid="_x0000_s2153" name="Clip" r:id="rId7" imgW="2033588" imgH="3390900" progId="MS_ClipArt_Gallery.2">
                  <p:embed/>
                </p:oleObj>
              </mc:Choice>
              <mc:Fallback>
                <p:oleObj name="Clip" r:id="rId7" imgW="2033588" imgH="33909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485" y="5145477"/>
                        <a:ext cx="376238"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Freeform 30"/>
          <p:cNvSpPr>
            <a:spLocks/>
          </p:cNvSpPr>
          <p:nvPr/>
        </p:nvSpPr>
        <p:spPr bwMode="auto">
          <a:xfrm>
            <a:off x="3931285" y="4488252"/>
            <a:ext cx="3673475" cy="657225"/>
          </a:xfrm>
          <a:custGeom>
            <a:avLst/>
            <a:gdLst>
              <a:gd name="T0" fmla="*/ 0 w 2976"/>
              <a:gd name="T1" fmla="*/ 0 h 414"/>
              <a:gd name="T2" fmla="*/ 2147483646 w 2976"/>
              <a:gd name="T3" fmla="*/ 2147483646 h 414"/>
              <a:gd name="T4" fmla="*/ 2147483646 w 2976"/>
              <a:gd name="T5" fmla="*/ 2147483646 h 414"/>
              <a:gd name="T6" fmla="*/ 0 60000 65536"/>
              <a:gd name="T7" fmla="*/ 0 60000 65536"/>
              <a:gd name="T8" fmla="*/ 0 60000 65536"/>
              <a:gd name="T9" fmla="*/ 0 w 2976"/>
              <a:gd name="T10" fmla="*/ 0 h 414"/>
              <a:gd name="T11" fmla="*/ 2976 w 2976"/>
              <a:gd name="T12" fmla="*/ 414 h 414"/>
            </a:gdLst>
            <a:ahLst/>
            <a:cxnLst>
              <a:cxn ang="T6">
                <a:pos x="T0" y="T1"/>
              </a:cxn>
              <a:cxn ang="T7">
                <a:pos x="T2" y="T3"/>
              </a:cxn>
              <a:cxn ang="T8">
                <a:pos x="T4" y="T5"/>
              </a:cxn>
            </a:cxnLst>
            <a:rect l="T9" t="T10" r="T11" b="T12"/>
            <a:pathLst>
              <a:path w="2976" h="414">
                <a:moveTo>
                  <a:pt x="0" y="0"/>
                </a:moveTo>
                <a:lnTo>
                  <a:pt x="1854" y="414"/>
                </a:lnTo>
                <a:lnTo>
                  <a:pt x="2976" y="27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Freeform 32"/>
          <p:cNvSpPr>
            <a:spLocks/>
          </p:cNvSpPr>
          <p:nvPr/>
        </p:nvSpPr>
        <p:spPr bwMode="auto">
          <a:xfrm>
            <a:off x="3931285" y="4488252"/>
            <a:ext cx="3673475" cy="428625"/>
          </a:xfrm>
          <a:custGeom>
            <a:avLst/>
            <a:gdLst>
              <a:gd name="T0" fmla="*/ 0 w 2976"/>
              <a:gd name="T1" fmla="*/ 0 h 270"/>
              <a:gd name="T2" fmla="*/ 2147483646 w 2976"/>
              <a:gd name="T3" fmla="*/ 2147483646 h 270"/>
              <a:gd name="T4" fmla="*/ 2147483646 w 2976"/>
              <a:gd name="T5" fmla="*/ 2147483646 h 270"/>
              <a:gd name="T6" fmla="*/ 0 60000 65536"/>
              <a:gd name="T7" fmla="*/ 0 60000 65536"/>
              <a:gd name="T8" fmla="*/ 0 60000 65536"/>
              <a:gd name="T9" fmla="*/ 0 w 2976"/>
              <a:gd name="T10" fmla="*/ 0 h 270"/>
              <a:gd name="T11" fmla="*/ 2976 w 2976"/>
              <a:gd name="T12" fmla="*/ 270 h 270"/>
            </a:gdLst>
            <a:ahLst/>
            <a:cxnLst>
              <a:cxn ang="T6">
                <a:pos x="T0" y="T1"/>
              </a:cxn>
              <a:cxn ang="T7">
                <a:pos x="T2" y="T3"/>
              </a:cxn>
              <a:cxn ang="T8">
                <a:pos x="T4" y="T5"/>
              </a:cxn>
            </a:cxnLst>
            <a:rect l="T9" t="T10" r="T11" b="T12"/>
            <a:pathLst>
              <a:path w="2976" h="270">
                <a:moveTo>
                  <a:pt x="0" y="0"/>
                </a:moveTo>
                <a:lnTo>
                  <a:pt x="2592" y="102"/>
                </a:lnTo>
                <a:lnTo>
                  <a:pt x="2976" y="27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Freeform 33"/>
          <p:cNvSpPr>
            <a:spLocks/>
          </p:cNvSpPr>
          <p:nvPr/>
        </p:nvSpPr>
        <p:spPr bwMode="auto">
          <a:xfrm>
            <a:off x="3931285" y="4497777"/>
            <a:ext cx="3673475" cy="419100"/>
          </a:xfrm>
          <a:custGeom>
            <a:avLst/>
            <a:gdLst>
              <a:gd name="T0" fmla="*/ 0 w 2982"/>
              <a:gd name="T1" fmla="*/ 0 h 264"/>
              <a:gd name="T2" fmla="*/ 2147483646 w 2982"/>
              <a:gd name="T3" fmla="*/ 2147483646 h 264"/>
              <a:gd name="T4" fmla="*/ 0 60000 65536"/>
              <a:gd name="T5" fmla="*/ 0 60000 65536"/>
              <a:gd name="T6" fmla="*/ 0 w 2982"/>
              <a:gd name="T7" fmla="*/ 0 h 264"/>
              <a:gd name="T8" fmla="*/ 2982 w 2982"/>
              <a:gd name="T9" fmla="*/ 264 h 264"/>
            </a:gdLst>
            <a:ahLst/>
            <a:cxnLst>
              <a:cxn ang="T4">
                <a:pos x="T0" y="T1"/>
              </a:cxn>
              <a:cxn ang="T5">
                <a:pos x="T2" y="T3"/>
              </a:cxn>
            </a:cxnLst>
            <a:rect l="T6" t="T7" r="T8" b="T9"/>
            <a:pathLst>
              <a:path w="2982" h="264">
                <a:moveTo>
                  <a:pt x="0" y="0"/>
                </a:moveTo>
                <a:lnTo>
                  <a:pt x="2982" y="26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54" name="Object 36"/>
          <p:cNvGraphicFramePr>
            <a:graphicFrameLocks noChangeAspect="1"/>
          </p:cNvGraphicFramePr>
          <p:nvPr>
            <p:extLst>
              <p:ext uri="{D42A27DB-BD31-4B8C-83A1-F6EECF244321}">
                <p14:modId xmlns:p14="http://schemas.microsoft.com/office/powerpoint/2010/main" val="1639801612"/>
              </p:ext>
            </p:extLst>
          </p:nvPr>
        </p:nvGraphicFramePr>
        <p:xfrm>
          <a:off x="7604760" y="4993077"/>
          <a:ext cx="1119188" cy="604838"/>
        </p:xfrm>
        <a:graphic>
          <a:graphicData uri="http://schemas.openxmlformats.org/presentationml/2006/ole">
            <mc:AlternateContent xmlns:mc="http://schemas.openxmlformats.org/markup-compatibility/2006">
              <mc:Choice xmlns:v="urn:schemas-microsoft-com:vml" Requires="v">
                <p:oleObj spid="_x0000_s2154" name="Clip" r:id="rId9" imgW="2239366" imgH="1209751" progId="MS_ClipArt_Gallery.2">
                  <p:embed/>
                </p:oleObj>
              </mc:Choice>
              <mc:Fallback>
                <p:oleObj name="Clip" r:id="rId9" imgW="2239366" imgH="1209751"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4760" y="4993077"/>
                        <a:ext cx="111918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38"/>
          <p:cNvSpPr txBox="1">
            <a:spLocks noChangeArrowheads="1"/>
          </p:cNvSpPr>
          <p:nvPr/>
        </p:nvSpPr>
        <p:spPr bwMode="auto">
          <a:xfrm>
            <a:off x="2423160" y="5602677"/>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signal at sender</a:t>
            </a:r>
          </a:p>
        </p:txBody>
      </p:sp>
      <p:sp>
        <p:nvSpPr>
          <p:cNvPr id="56" name="Text Box 39"/>
          <p:cNvSpPr txBox="1">
            <a:spLocks noChangeArrowheads="1"/>
          </p:cNvSpPr>
          <p:nvPr/>
        </p:nvSpPr>
        <p:spPr bwMode="auto">
          <a:xfrm>
            <a:off x="8747760" y="5831277"/>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signal at receiver</a:t>
            </a:r>
          </a:p>
        </p:txBody>
      </p:sp>
      <p:grpSp>
        <p:nvGrpSpPr>
          <p:cNvPr id="57" name="Group 67"/>
          <p:cNvGrpSpPr>
            <a:grpSpLocks/>
          </p:cNvGrpSpPr>
          <p:nvPr/>
        </p:nvGrpSpPr>
        <p:grpSpPr bwMode="auto">
          <a:xfrm>
            <a:off x="2591435" y="4840677"/>
            <a:ext cx="1127125" cy="674688"/>
            <a:chOff x="538" y="1769"/>
            <a:chExt cx="432" cy="288"/>
          </a:xfrm>
        </p:grpSpPr>
        <p:grpSp>
          <p:nvGrpSpPr>
            <p:cNvPr id="58" name="Group 37"/>
            <p:cNvGrpSpPr>
              <a:grpSpLocks/>
            </p:cNvGrpSpPr>
            <p:nvPr/>
          </p:nvGrpSpPr>
          <p:grpSpPr bwMode="auto">
            <a:xfrm>
              <a:off x="538" y="1769"/>
              <a:ext cx="432" cy="288"/>
              <a:chOff x="480" y="1680"/>
              <a:chExt cx="432" cy="288"/>
            </a:xfrm>
          </p:grpSpPr>
          <p:sp>
            <p:nvSpPr>
              <p:cNvPr id="60" name="Line 15"/>
              <p:cNvSpPr>
                <a:spLocks noChangeShapeType="1"/>
              </p:cNvSpPr>
              <p:nvPr/>
            </p:nvSpPr>
            <p:spPr bwMode="auto">
              <a:xfrm flipV="1">
                <a:off x="480" y="1680"/>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16"/>
              <p:cNvSpPr>
                <a:spLocks noChangeShapeType="1"/>
              </p:cNvSpPr>
              <p:nvPr/>
            </p:nvSpPr>
            <p:spPr bwMode="auto">
              <a:xfrm>
                <a:off x="480" y="196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20"/>
              <p:cNvSpPr>
                <a:spLocks/>
              </p:cNvSpPr>
              <p:nvPr/>
            </p:nvSpPr>
            <p:spPr bwMode="auto">
              <a:xfrm>
                <a:off x="528" y="1680"/>
                <a:ext cx="48" cy="288"/>
              </a:xfrm>
              <a:custGeom>
                <a:avLst/>
                <a:gdLst>
                  <a:gd name="T0" fmla="*/ 48 w 48"/>
                  <a:gd name="T1" fmla="*/ 288 h 288"/>
                  <a:gd name="T2" fmla="*/ 48 w 48"/>
                  <a:gd name="T3" fmla="*/ 96 h 288"/>
                  <a:gd name="T4" fmla="*/ 48 w 48"/>
                  <a:gd name="T5" fmla="*/ 0 h 288"/>
                  <a:gd name="T6" fmla="*/ 0 w 48"/>
                  <a:gd name="T7" fmla="*/ 0 h 288"/>
                  <a:gd name="T8" fmla="*/ 0 w 48"/>
                  <a:gd name="T9" fmla="*/ 288 h 288"/>
                  <a:gd name="T10" fmla="*/ 0 60000 65536"/>
                  <a:gd name="T11" fmla="*/ 0 60000 65536"/>
                  <a:gd name="T12" fmla="*/ 0 60000 65536"/>
                  <a:gd name="T13" fmla="*/ 0 60000 65536"/>
                  <a:gd name="T14" fmla="*/ 0 60000 65536"/>
                  <a:gd name="T15" fmla="*/ 0 w 48"/>
                  <a:gd name="T16" fmla="*/ 0 h 288"/>
                  <a:gd name="T17" fmla="*/ 48 w 48"/>
                  <a:gd name="T18" fmla="*/ 288 h 288"/>
                </a:gdLst>
                <a:ahLst/>
                <a:cxnLst>
                  <a:cxn ang="T10">
                    <a:pos x="T0" y="T1"/>
                  </a:cxn>
                  <a:cxn ang="T11">
                    <a:pos x="T2" y="T3"/>
                  </a:cxn>
                  <a:cxn ang="T12">
                    <a:pos x="T4" y="T5"/>
                  </a:cxn>
                  <a:cxn ang="T13">
                    <a:pos x="T6" y="T7"/>
                  </a:cxn>
                  <a:cxn ang="T14">
                    <a:pos x="T8" y="T9"/>
                  </a:cxn>
                </a:cxnLst>
                <a:rect l="T15" t="T16" r="T17" b="T18"/>
                <a:pathLst>
                  <a:path w="48" h="288">
                    <a:moveTo>
                      <a:pt x="48" y="288"/>
                    </a:moveTo>
                    <a:lnTo>
                      <a:pt x="48" y="96"/>
                    </a:lnTo>
                    <a:lnTo>
                      <a:pt x="48" y="0"/>
                    </a:lnTo>
                    <a:lnTo>
                      <a:pt x="0" y="0"/>
                    </a:lnTo>
                    <a:lnTo>
                      <a:pt x="0" y="28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9" name="Freeform 43"/>
            <p:cNvSpPr>
              <a:spLocks/>
            </p:cNvSpPr>
            <p:nvPr/>
          </p:nvSpPr>
          <p:spPr bwMode="auto">
            <a:xfrm>
              <a:off x="720" y="1865"/>
              <a:ext cx="48" cy="192"/>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3" name="Group 68"/>
          <p:cNvGrpSpPr>
            <a:grpSpLocks/>
          </p:cNvGrpSpPr>
          <p:nvPr/>
        </p:nvGrpSpPr>
        <p:grpSpPr bwMode="auto">
          <a:xfrm>
            <a:off x="8992235" y="5145477"/>
            <a:ext cx="1279525" cy="685800"/>
            <a:chOff x="4570" y="2016"/>
            <a:chExt cx="624" cy="240"/>
          </a:xfrm>
        </p:grpSpPr>
        <p:grpSp>
          <p:nvGrpSpPr>
            <p:cNvPr id="64" name="Group 34"/>
            <p:cNvGrpSpPr>
              <a:grpSpLocks/>
            </p:cNvGrpSpPr>
            <p:nvPr/>
          </p:nvGrpSpPr>
          <p:grpSpPr bwMode="auto">
            <a:xfrm>
              <a:off x="4570" y="2016"/>
              <a:ext cx="624" cy="240"/>
              <a:chOff x="4896" y="1680"/>
              <a:chExt cx="624" cy="240"/>
            </a:xfrm>
          </p:grpSpPr>
          <p:sp>
            <p:nvSpPr>
              <p:cNvPr id="66" name="Line 17"/>
              <p:cNvSpPr>
                <a:spLocks noChangeShapeType="1"/>
              </p:cNvSpPr>
              <p:nvPr/>
            </p:nvSpPr>
            <p:spPr bwMode="auto">
              <a:xfrm flipV="1">
                <a:off x="4896" y="168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 name="Line 18"/>
              <p:cNvSpPr>
                <a:spLocks noChangeShapeType="1"/>
              </p:cNvSpPr>
              <p:nvPr/>
            </p:nvSpPr>
            <p:spPr bwMode="auto">
              <a:xfrm>
                <a:off x="4896" y="1920"/>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 name="Freeform 21"/>
              <p:cNvSpPr>
                <a:spLocks/>
              </p:cNvSpPr>
              <p:nvPr/>
            </p:nvSpPr>
            <p:spPr bwMode="auto">
              <a:xfrm>
                <a:off x="4992" y="1776"/>
                <a:ext cx="288" cy="144"/>
              </a:xfrm>
              <a:custGeom>
                <a:avLst/>
                <a:gdLst>
                  <a:gd name="T0" fmla="*/ 0 w 288"/>
                  <a:gd name="T1" fmla="*/ 144 h 144"/>
                  <a:gd name="T2" fmla="*/ 48 w 288"/>
                  <a:gd name="T3" fmla="*/ 0 h 144"/>
                  <a:gd name="T4" fmla="*/ 96 w 288"/>
                  <a:gd name="T5" fmla="*/ 144 h 144"/>
                  <a:gd name="T6" fmla="*/ 144 w 288"/>
                  <a:gd name="T7" fmla="*/ 48 h 144"/>
                  <a:gd name="T8" fmla="*/ 192 w 288"/>
                  <a:gd name="T9" fmla="*/ 144 h 144"/>
                  <a:gd name="T10" fmla="*/ 246 w 288"/>
                  <a:gd name="T11" fmla="*/ 90 h 144"/>
                  <a:gd name="T12" fmla="*/ 288 w 288"/>
                  <a:gd name="T13" fmla="*/ 144 h 144"/>
                  <a:gd name="T14" fmla="*/ 0 60000 65536"/>
                  <a:gd name="T15" fmla="*/ 0 60000 65536"/>
                  <a:gd name="T16" fmla="*/ 0 60000 65536"/>
                  <a:gd name="T17" fmla="*/ 0 60000 65536"/>
                  <a:gd name="T18" fmla="*/ 0 60000 65536"/>
                  <a:gd name="T19" fmla="*/ 0 60000 65536"/>
                  <a:gd name="T20" fmla="*/ 0 60000 65536"/>
                  <a:gd name="T21" fmla="*/ 0 w 288"/>
                  <a:gd name="T22" fmla="*/ 0 h 144"/>
                  <a:gd name="T23" fmla="*/ 288 w 288"/>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44">
                    <a:moveTo>
                      <a:pt x="0" y="144"/>
                    </a:moveTo>
                    <a:lnTo>
                      <a:pt x="48" y="0"/>
                    </a:lnTo>
                    <a:lnTo>
                      <a:pt x="96" y="144"/>
                    </a:lnTo>
                    <a:lnTo>
                      <a:pt x="144" y="48"/>
                    </a:lnTo>
                    <a:lnTo>
                      <a:pt x="192" y="144"/>
                    </a:lnTo>
                    <a:lnTo>
                      <a:pt x="246" y="90"/>
                    </a:lnTo>
                    <a:lnTo>
                      <a:pt x="288" y="14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5" name="Freeform 44"/>
            <p:cNvSpPr>
              <a:spLocks/>
            </p:cNvSpPr>
            <p:nvPr/>
          </p:nvSpPr>
          <p:spPr bwMode="auto">
            <a:xfrm>
              <a:off x="4848" y="2160"/>
              <a:ext cx="288" cy="96"/>
            </a:xfrm>
            <a:custGeom>
              <a:avLst/>
              <a:gdLst>
                <a:gd name="T0" fmla="*/ 0 w 288"/>
                <a:gd name="T1" fmla="*/ 96 h 96"/>
                <a:gd name="T2" fmla="*/ 48 w 288"/>
                <a:gd name="T3" fmla="*/ 0 h 96"/>
                <a:gd name="T4" fmla="*/ 96 w 288"/>
                <a:gd name="T5" fmla="*/ 96 h 96"/>
                <a:gd name="T6" fmla="*/ 144 w 288"/>
                <a:gd name="T7" fmla="*/ 48 h 96"/>
                <a:gd name="T8" fmla="*/ 192 w 288"/>
                <a:gd name="T9" fmla="*/ 96 h 96"/>
                <a:gd name="T10" fmla="*/ 240 w 288"/>
                <a:gd name="T11" fmla="*/ 48 h 96"/>
                <a:gd name="T12" fmla="*/ 288 w 288"/>
                <a:gd name="T13" fmla="*/ 96 h 96"/>
                <a:gd name="T14" fmla="*/ 0 60000 65536"/>
                <a:gd name="T15" fmla="*/ 0 60000 65536"/>
                <a:gd name="T16" fmla="*/ 0 60000 65536"/>
                <a:gd name="T17" fmla="*/ 0 60000 65536"/>
                <a:gd name="T18" fmla="*/ 0 60000 65536"/>
                <a:gd name="T19" fmla="*/ 0 60000 65536"/>
                <a:gd name="T20" fmla="*/ 0 60000 65536"/>
                <a:gd name="T21" fmla="*/ 0 w 288"/>
                <a:gd name="T22" fmla="*/ 0 h 96"/>
                <a:gd name="T23" fmla="*/ 288 w 28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96">
                  <a:moveTo>
                    <a:pt x="0" y="96"/>
                  </a:moveTo>
                  <a:lnTo>
                    <a:pt x="48" y="0"/>
                  </a:lnTo>
                  <a:lnTo>
                    <a:pt x="96" y="96"/>
                  </a:lnTo>
                  <a:lnTo>
                    <a:pt x="144" y="48"/>
                  </a:lnTo>
                  <a:lnTo>
                    <a:pt x="192" y="96"/>
                  </a:lnTo>
                  <a:lnTo>
                    <a:pt x="240" y="48"/>
                  </a:lnTo>
                  <a:lnTo>
                    <a:pt x="288" y="96"/>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566377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Transceiver Structure: Communications Block Diagram</a:t>
            </a:r>
            <a:endParaRPr lang="en-US" dirty="0">
              <a:latin typeface="Comic Sans MS" panose="030F0702030302020204" pitchFamily="66" charset="0"/>
            </a:endParaRPr>
          </a:p>
        </p:txBody>
      </p:sp>
      <p:sp>
        <p:nvSpPr>
          <p:cNvPr id="88" name="Line 15"/>
          <p:cNvSpPr>
            <a:spLocks noChangeShapeType="1"/>
          </p:cNvSpPr>
          <p:nvPr/>
        </p:nvSpPr>
        <p:spPr bwMode="auto">
          <a:xfrm>
            <a:off x="5555000" y="2424755"/>
            <a:ext cx="611832"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89" name="Line 14"/>
          <p:cNvSpPr>
            <a:spLocks noChangeShapeType="1"/>
          </p:cNvSpPr>
          <p:nvPr/>
        </p:nvSpPr>
        <p:spPr bwMode="auto">
          <a:xfrm>
            <a:off x="3992020" y="2402918"/>
            <a:ext cx="611832"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90" name="Line 16"/>
          <p:cNvSpPr>
            <a:spLocks noChangeShapeType="1"/>
          </p:cNvSpPr>
          <p:nvPr/>
        </p:nvSpPr>
        <p:spPr bwMode="auto">
          <a:xfrm>
            <a:off x="7107837" y="2457788"/>
            <a:ext cx="736297"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91" name="Text Box 4"/>
          <p:cNvSpPr txBox="1">
            <a:spLocks noChangeArrowheads="1"/>
          </p:cNvSpPr>
          <p:nvPr/>
        </p:nvSpPr>
        <p:spPr bwMode="auto">
          <a:xfrm>
            <a:off x="2769875" y="2113491"/>
            <a:ext cx="1145062"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dirty="0">
                <a:latin typeface="Arial" panose="020B0604020202020204" pitchFamily="34" charset="0"/>
              </a:rPr>
              <a:t>Information</a:t>
            </a:r>
          </a:p>
          <a:p>
            <a:pPr eaLnBrk="1" hangingPunct="1">
              <a:spcBef>
                <a:spcPct val="0"/>
              </a:spcBef>
              <a:buClrTx/>
              <a:buSzTx/>
              <a:buFontTx/>
              <a:buNone/>
            </a:pPr>
            <a:r>
              <a:rPr lang="en-US" altLang="fa-IR" sz="1400" dirty="0">
                <a:latin typeface="Arial" panose="020B0604020202020204" pitchFamily="34" charset="0"/>
              </a:rPr>
              <a:t>Source</a:t>
            </a:r>
          </a:p>
        </p:txBody>
      </p:sp>
      <p:sp>
        <p:nvSpPr>
          <p:cNvPr id="92" name="Text Box 6"/>
          <p:cNvSpPr txBox="1">
            <a:spLocks noChangeArrowheads="1"/>
          </p:cNvSpPr>
          <p:nvPr/>
        </p:nvSpPr>
        <p:spPr bwMode="auto">
          <a:xfrm>
            <a:off x="6157439" y="2163145"/>
            <a:ext cx="895213"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dirty="0">
                <a:latin typeface="Arial" panose="020B0604020202020204" pitchFamily="34" charset="0"/>
              </a:rPr>
              <a:t>Channel</a:t>
            </a:r>
          </a:p>
          <a:p>
            <a:pPr eaLnBrk="1" hangingPunct="1">
              <a:spcBef>
                <a:spcPct val="0"/>
              </a:spcBef>
              <a:buClrTx/>
              <a:buSzTx/>
              <a:buFontTx/>
              <a:buNone/>
            </a:pPr>
            <a:r>
              <a:rPr lang="en-US" altLang="fa-IR" sz="1400" dirty="0">
                <a:latin typeface="Arial" panose="020B0604020202020204" pitchFamily="34" charset="0"/>
              </a:rPr>
              <a:t>Encoder</a:t>
            </a:r>
          </a:p>
        </p:txBody>
      </p:sp>
      <p:sp>
        <p:nvSpPr>
          <p:cNvPr id="93" name="Text Box 7"/>
          <p:cNvSpPr txBox="1">
            <a:spLocks noChangeArrowheads="1"/>
          </p:cNvSpPr>
          <p:nvPr/>
        </p:nvSpPr>
        <p:spPr bwMode="auto">
          <a:xfrm>
            <a:off x="7844134" y="2217447"/>
            <a:ext cx="1036038"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dirty="0">
                <a:latin typeface="Arial" panose="020B0604020202020204" pitchFamily="34" charset="0"/>
              </a:rPr>
              <a:t>Modulator</a:t>
            </a:r>
          </a:p>
          <a:p>
            <a:pPr eaLnBrk="1" hangingPunct="1">
              <a:spcBef>
                <a:spcPct val="0"/>
              </a:spcBef>
              <a:buClrTx/>
              <a:buSzTx/>
              <a:buFontTx/>
              <a:buNone/>
            </a:pPr>
            <a:r>
              <a:rPr lang="en-US" altLang="fa-IR" sz="1400" dirty="0">
                <a:latin typeface="Arial" panose="020B0604020202020204" pitchFamily="34" charset="0"/>
              </a:rPr>
              <a:t> </a:t>
            </a:r>
          </a:p>
        </p:txBody>
      </p:sp>
      <p:sp>
        <p:nvSpPr>
          <p:cNvPr id="94" name="Text Box 8"/>
          <p:cNvSpPr txBox="1">
            <a:spLocks noChangeArrowheads="1"/>
          </p:cNvSpPr>
          <p:nvPr/>
        </p:nvSpPr>
        <p:spPr bwMode="auto">
          <a:xfrm>
            <a:off x="7572032" y="3710961"/>
            <a:ext cx="1605388" cy="738664"/>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endParaRPr lang="en-US" altLang="fa-IR" sz="1400">
              <a:latin typeface="Arial" panose="020B0604020202020204" pitchFamily="34" charset="0"/>
            </a:endParaRPr>
          </a:p>
          <a:p>
            <a:pPr eaLnBrk="1" hangingPunct="1">
              <a:spcBef>
                <a:spcPct val="0"/>
              </a:spcBef>
              <a:buClrTx/>
              <a:buSzTx/>
              <a:buFontTx/>
              <a:buNone/>
            </a:pPr>
            <a:r>
              <a:rPr lang="en-US" altLang="fa-IR" sz="1400">
                <a:latin typeface="Arial" panose="020B0604020202020204" pitchFamily="34" charset="0"/>
              </a:rPr>
              <a:t>Channel</a:t>
            </a:r>
          </a:p>
          <a:p>
            <a:pPr eaLnBrk="1" hangingPunct="1">
              <a:spcBef>
                <a:spcPct val="0"/>
              </a:spcBef>
              <a:buClrTx/>
              <a:buSzTx/>
              <a:buFontTx/>
              <a:buNone/>
            </a:pPr>
            <a:r>
              <a:rPr lang="en-US" altLang="fa-IR" sz="1400">
                <a:latin typeface="Arial" panose="020B0604020202020204" pitchFamily="34" charset="0"/>
              </a:rPr>
              <a:t>(Physical Media)</a:t>
            </a:r>
          </a:p>
        </p:txBody>
      </p:sp>
      <p:sp>
        <p:nvSpPr>
          <p:cNvPr id="95" name="Text Box 9"/>
          <p:cNvSpPr txBox="1">
            <a:spLocks noChangeArrowheads="1"/>
          </p:cNvSpPr>
          <p:nvPr/>
        </p:nvSpPr>
        <p:spPr bwMode="auto">
          <a:xfrm>
            <a:off x="5230129" y="3890747"/>
            <a:ext cx="668079" cy="307777"/>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dirty="0">
                <a:latin typeface="Arial" panose="020B0604020202020204" pitchFamily="34" charset="0"/>
              </a:rPr>
              <a:t>Noise</a:t>
            </a:r>
          </a:p>
        </p:txBody>
      </p:sp>
      <p:sp>
        <p:nvSpPr>
          <p:cNvPr id="96" name="Text Box 10"/>
          <p:cNvSpPr txBox="1">
            <a:spLocks noChangeArrowheads="1"/>
          </p:cNvSpPr>
          <p:nvPr/>
        </p:nvSpPr>
        <p:spPr bwMode="auto">
          <a:xfrm>
            <a:off x="2747617" y="5709029"/>
            <a:ext cx="1145062"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a:latin typeface="Arial" panose="020B0604020202020204" pitchFamily="34" charset="0"/>
              </a:rPr>
              <a:t>Information</a:t>
            </a:r>
          </a:p>
          <a:p>
            <a:pPr eaLnBrk="1" hangingPunct="1">
              <a:spcBef>
                <a:spcPct val="0"/>
              </a:spcBef>
              <a:buClrTx/>
              <a:buSzTx/>
              <a:buFontTx/>
              <a:buNone/>
            </a:pPr>
            <a:r>
              <a:rPr lang="en-US" altLang="fa-IR" sz="1400">
                <a:latin typeface="Arial" panose="020B0604020202020204" pitchFamily="34" charset="0"/>
              </a:rPr>
              <a:t>Destination</a:t>
            </a:r>
          </a:p>
        </p:txBody>
      </p:sp>
      <p:sp>
        <p:nvSpPr>
          <p:cNvPr id="97" name="Text Box 11"/>
          <p:cNvSpPr txBox="1">
            <a:spLocks noChangeArrowheads="1"/>
          </p:cNvSpPr>
          <p:nvPr/>
        </p:nvSpPr>
        <p:spPr bwMode="auto">
          <a:xfrm>
            <a:off x="4537158" y="5689370"/>
            <a:ext cx="905814"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a:latin typeface="Arial" panose="020B0604020202020204" pitchFamily="34" charset="0"/>
              </a:rPr>
              <a:t>Source</a:t>
            </a:r>
          </a:p>
          <a:p>
            <a:pPr eaLnBrk="1" hangingPunct="1">
              <a:spcBef>
                <a:spcPct val="0"/>
              </a:spcBef>
              <a:buClrTx/>
              <a:buSzTx/>
              <a:buFontTx/>
              <a:buNone/>
            </a:pPr>
            <a:r>
              <a:rPr lang="en-US" altLang="fa-IR" sz="1400">
                <a:latin typeface="Arial" panose="020B0604020202020204" pitchFamily="34" charset="0"/>
              </a:rPr>
              <a:t>Decoder</a:t>
            </a:r>
          </a:p>
        </p:txBody>
      </p:sp>
      <p:sp>
        <p:nvSpPr>
          <p:cNvPr id="98" name="Text Box 12"/>
          <p:cNvSpPr txBox="1">
            <a:spLocks noChangeArrowheads="1"/>
          </p:cNvSpPr>
          <p:nvPr/>
        </p:nvSpPr>
        <p:spPr bwMode="auto">
          <a:xfrm>
            <a:off x="6054804" y="5709029"/>
            <a:ext cx="905814"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a:latin typeface="Arial" panose="020B0604020202020204" pitchFamily="34" charset="0"/>
              </a:rPr>
              <a:t>Channel</a:t>
            </a:r>
          </a:p>
          <a:p>
            <a:pPr eaLnBrk="1" hangingPunct="1">
              <a:spcBef>
                <a:spcPct val="0"/>
              </a:spcBef>
              <a:buClrTx/>
              <a:buSzTx/>
              <a:buFontTx/>
              <a:buNone/>
            </a:pPr>
            <a:r>
              <a:rPr lang="en-US" altLang="fa-IR" sz="1400">
                <a:latin typeface="Arial" panose="020B0604020202020204" pitchFamily="34" charset="0"/>
              </a:rPr>
              <a:t>Decoder</a:t>
            </a:r>
          </a:p>
        </p:txBody>
      </p:sp>
      <p:sp>
        <p:nvSpPr>
          <p:cNvPr id="99" name="Text Box 5"/>
          <p:cNvSpPr txBox="1">
            <a:spLocks noChangeArrowheads="1"/>
          </p:cNvSpPr>
          <p:nvPr/>
        </p:nvSpPr>
        <p:spPr bwMode="auto">
          <a:xfrm>
            <a:off x="4636908" y="2141308"/>
            <a:ext cx="895213"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a:latin typeface="Arial" panose="020B0604020202020204" pitchFamily="34" charset="0"/>
              </a:rPr>
              <a:t>Source</a:t>
            </a:r>
          </a:p>
          <a:p>
            <a:pPr eaLnBrk="1" hangingPunct="1">
              <a:spcBef>
                <a:spcPct val="0"/>
              </a:spcBef>
              <a:buClrTx/>
              <a:buSzTx/>
              <a:buFontTx/>
              <a:buNone/>
            </a:pPr>
            <a:r>
              <a:rPr lang="en-US" altLang="fa-IR" sz="1400">
                <a:latin typeface="Arial" panose="020B0604020202020204" pitchFamily="34" charset="0"/>
              </a:rPr>
              <a:t>Encoder</a:t>
            </a:r>
          </a:p>
        </p:txBody>
      </p:sp>
      <p:sp>
        <p:nvSpPr>
          <p:cNvPr id="100" name="Line 17"/>
          <p:cNvSpPr>
            <a:spLocks noChangeShapeType="1"/>
          </p:cNvSpPr>
          <p:nvPr/>
        </p:nvSpPr>
        <p:spPr bwMode="auto">
          <a:xfrm>
            <a:off x="8362153" y="2783553"/>
            <a:ext cx="0" cy="866466"/>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101" name="Line 18"/>
          <p:cNvSpPr>
            <a:spLocks noChangeShapeType="1"/>
          </p:cNvSpPr>
          <p:nvPr/>
        </p:nvSpPr>
        <p:spPr bwMode="auto">
          <a:xfrm>
            <a:off x="8362153" y="4654040"/>
            <a:ext cx="0" cy="1012103"/>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102" name="Line 20"/>
          <p:cNvSpPr>
            <a:spLocks noChangeShapeType="1"/>
          </p:cNvSpPr>
          <p:nvPr/>
        </p:nvSpPr>
        <p:spPr bwMode="auto">
          <a:xfrm flipH="1">
            <a:off x="5442972" y="5970639"/>
            <a:ext cx="611832"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103" name="Line 21"/>
          <p:cNvSpPr>
            <a:spLocks noChangeShapeType="1"/>
          </p:cNvSpPr>
          <p:nvPr/>
        </p:nvSpPr>
        <p:spPr bwMode="auto">
          <a:xfrm flipH="1">
            <a:off x="3925326" y="5950980"/>
            <a:ext cx="611832"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104" name="Line 22"/>
          <p:cNvSpPr>
            <a:spLocks noChangeShapeType="1"/>
          </p:cNvSpPr>
          <p:nvPr/>
        </p:nvSpPr>
        <p:spPr bwMode="auto">
          <a:xfrm>
            <a:off x="5932983" y="4061181"/>
            <a:ext cx="1565569"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
        <p:nvSpPr>
          <p:cNvPr id="105" name="Text Box 13"/>
          <p:cNvSpPr txBox="1">
            <a:spLocks noChangeArrowheads="1"/>
          </p:cNvSpPr>
          <p:nvPr/>
        </p:nvSpPr>
        <p:spPr bwMode="auto">
          <a:xfrm>
            <a:off x="7619797" y="5709029"/>
            <a:ext cx="1282857" cy="523220"/>
          </a:xfrm>
          <a:prstGeom prst="rect">
            <a:avLst/>
          </a:prstGeom>
          <a:solidFill>
            <a:srgbClr val="DDDDFF"/>
          </a:solidFill>
          <a:ln w="28575" algn="ctr">
            <a:solidFill>
              <a:schemeClr val="tx1"/>
            </a:solidFill>
            <a:miter lim="800000"/>
            <a:headEnd/>
            <a:tailEnd/>
          </a:ln>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SzTx/>
              <a:buFontTx/>
              <a:buNone/>
            </a:pPr>
            <a:r>
              <a:rPr lang="en-US" altLang="fa-IR" sz="1400">
                <a:latin typeface="Arial" panose="020B0604020202020204" pitchFamily="34" charset="0"/>
              </a:rPr>
              <a:t>Demodulator</a:t>
            </a:r>
          </a:p>
          <a:p>
            <a:pPr eaLnBrk="1" hangingPunct="1">
              <a:spcBef>
                <a:spcPct val="0"/>
              </a:spcBef>
              <a:buClrTx/>
              <a:buSzTx/>
              <a:buFontTx/>
              <a:buNone/>
            </a:pPr>
            <a:endParaRPr lang="en-US" altLang="fa-IR" sz="1400">
              <a:latin typeface="Arial" panose="020B0604020202020204" pitchFamily="34" charset="0"/>
            </a:endParaRPr>
          </a:p>
        </p:txBody>
      </p:sp>
      <p:sp>
        <p:nvSpPr>
          <p:cNvPr id="106" name="Line 20"/>
          <p:cNvSpPr>
            <a:spLocks noChangeShapeType="1"/>
          </p:cNvSpPr>
          <p:nvPr/>
        </p:nvSpPr>
        <p:spPr bwMode="auto">
          <a:xfrm flipH="1">
            <a:off x="6975318" y="5970639"/>
            <a:ext cx="611832"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sz="1100"/>
          </a:p>
        </p:txBody>
      </p:sp>
    </p:spTree>
    <p:extLst>
      <p:ext uri="{BB962C8B-B14F-4D97-AF65-F5344CB8AC3E}">
        <p14:creationId xmlns:p14="http://schemas.microsoft.com/office/powerpoint/2010/main" val="9165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Transceiver Structure: Communications Block Diagram</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8281331" cy="5325399"/>
          </a:xfrm>
        </p:spPr>
        <p:txBody>
          <a:bodyPr>
            <a:noAutofit/>
          </a:bodyPr>
          <a:lstStyle/>
          <a:p>
            <a:r>
              <a:rPr lang="en-US" sz="2400" b="1" dirty="0"/>
              <a:t>Digital </a:t>
            </a:r>
            <a:r>
              <a:rPr lang="en-US" sz="2400" b="1" dirty="0" smtClean="0"/>
              <a:t>modulation</a:t>
            </a:r>
          </a:p>
          <a:p>
            <a:pPr marL="625475" indent="-92075">
              <a:buNone/>
            </a:pPr>
            <a:r>
              <a:rPr lang="en-US" sz="2400" dirty="0" smtClean="0"/>
              <a:t> Digital data is translated into an analog signal (baseband) ASK, FSK, PSK </a:t>
            </a:r>
          </a:p>
          <a:p>
            <a:pPr marL="625475" indent="-92075">
              <a:buNone/>
            </a:pPr>
            <a:r>
              <a:rPr lang="en-US" sz="2400" dirty="0" smtClean="0"/>
              <a:t> Differences </a:t>
            </a:r>
            <a:r>
              <a:rPr lang="en-US" sz="2400" dirty="0"/>
              <a:t>in spectral efficiency, power efficiency, </a:t>
            </a:r>
            <a:r>
              <a:rPr lang="en-US" sz="2400" dirty="0" smtClean="0"/>
              <a:t>robustness</a:t>
            </a:r>
            <a:endParaRPr lang="en-US" sz="2400" b="1" dirty="0"/>
          </a:p>
          <a:p>
            <a:r>
              <a:rPr lang="en-US" sz="2400" b="1" dirty="0"/>
              <a:t>Analog </a:t>
            </a:r>
            <a:r>
              <a:rPr lang="en-US" sz="2400" b="1" dirty="0" smtClean="0"/>
              <a:t>modulation</a:t>
            </a:r>
          </a:p>
          <a:p>
            <a:pPr marL="625475" indent="0">
              <a:buNone/>
            </a:pPr>
            <a:r>
              <a:rPr lang="en-US" sz="2400" dirty="0" smtClean="0"/>
              <a:t>Shifts center frequency of baseband signal up to the radio carrier</a:t>
            </a:r>
            <a:endParaRPr lang="en-US" sz="2400" b="1" dirty="0" smtClean="0"/>
          </a:p>
          <a:p>
            <a:r>
              <a:rPr lang="en-US" sz="2400" b="1" dirty="0" smtClean="0"/>
              <a:t>Motivation</a:t>
            </a:r>
            <a:endParaRPr lang="en-US" sz="2400" b="1" dirty="0"/>
          </a:p>
          <a:p>
            <a:pPr marL="0" indent="625475">
              <a:buNone/>
            </a:pPr>
            <a:r>
              <a:rPr lang="en-US" sz="2400" dirty="0" smtClean="0"/>
              <a:t>Smaller </a:t>
            </a:r>
            <a:r>
              <a:rPr lang="en-US" sz="2400" dirty="0"/>
              <a:t>antennas (e.g., </a:t>
            </a:r>
            <a:r>
              <a:rPr lang="el-GR" sz="2400" dirty="0"/>
              <a:t>λ/4)</a:t>
            </a:r>
          </a:p>
          <a:p>
            <a:pPr marL="0" indent="625475">
              <a:buNone/>
            </a:pPr>
            <a:r>
              <a:rPr lang="en-US" sz="2400" dirty="0" smtClean="0"/>
              <a:t>Frequency </a:t>
            </a:r>
            <a:r>
              <a:rPr lang="en-US" sz="2400" dirty="0"/>
              <a:t>Division Multiplexing</a:t>
            </a:r>
          </a:p>
          <a:p>
            <a:pPr marL="0" indent="625475">
              <a:buNone/>
            </a:pPr>
            <a:r>
              <a:rPr lang="en-US" sz="2400" dirty="0" smtClean="0"/>
              <a:t>Medium </a:t>
            </a:r>
            <a:r>
              <a:rPr lang="en-US" sz="2400" dirty="0"/>
              <a:t>characteristics</a:t>
            </a:r>
          </a:p>
        </p:txBody>
      </p:sp>
      <p:sp>
        <p:nvSpPr>
          <p:cNvPr id="24" name="Line 32"/>
          <p:cNvSpPr>
            <a:spLocks noChangeShapeType="1"/>
          </p:cNvSpPr>
          <p:nvPr/>
        </p:nvSpPr>
        <p:spPr bwMode="auto">
          <a:xfrm>
            <a:off x="8613888" y="2919284"/>
            <a:ext cx="2590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11"/>
          <p:cNvSpPr>
            <a:spLocks noChangeShapeType="1"/>
          </p:cNvSpPr>
          <p:nvPr/>
        </p:nvSpPr>
        <p:spPr bwMode="auto">
          <a:xfrm>
            <a:off x="9604488" y="2919284"/>
            <a:ext cx="9144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12"/>
          <p:cNvSpPr>
            <a:spLocks/>
          </p:cNvSpPr>
          <p:nvPr/>
        </p:nvSpPr>
        <p:spPr bwMode="auto">
          <a:xfrm>
            <a:off x="10518888" y="22334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8"/>
          <p:cNvSpPr>
            <a:spLocks/>
          </p:cNvSpPr>
          <p:nvPr/>
        </p:nvSpPr>
        <p:spPr bwMode="auto">
          <a:xfrm>
            <a:off x="8690088" y="2233484"/>
            <a:ext cx="438150" cy="1465262"/>
          </a:xfrm>
          <a:custGeom>
            <a:avLst/>
            <a:gdLst>
              <a:gd name="T0" fmla="*/ 0 w 276"/>
              <a:gd name="T1" fmla="*/ 2147483646 h 923"/>
              <a:gd name="T2" fmla="*/ 2147483646 w 276"/>
              <a:gd name="T3" fmla="*/ 2147483646 h 923"/>
              <a:gd name="T4" fmla="*/ 2147483646 w 276"/>
              <a:gd name="T5" fmla="*/ 2147483646 h 923"/>
              <a:gd name="T6" fmla="*/ 2147483646 w 276"/>
              <a:gd name="T7" fmla="*/ 2147483646 h 923"/>
              <a:gd name="T8" fmla="*/ 0 60000 65536"/>
              <a:gd name="T9" fmla="*/ 0 60000 65536"/>
              <a:gd name="T10" fmla="*/ 0 60000 65536"/>
              <a:gd name="T11" fmla="*/ 0 60000 65536"/>
              <a:gd name="T12" fmla="*/ 0 w 276"/>
              <a:gd name="T13" fmla="*/ 0 h 923"/>
              <a:gd name="T14" fmla="*/ 276 w 276"/>
              <a:gd name="T15" fmla="*/ 923 h 923"/>
            </a:gdLst>
            <a:ahLst/>
            <a:cxnLst>
              <a:cxn ang="T8">
                <a:pos x="T0" y="T1"/>
              </a:cxn>
              <a:cxn ang="T9">
                <a:pos x="T2" y="T3"/>
              </a:cxn>
              <a:cxn ang="T10">
                <a:pos x="T4" y="T5"/>
              </a:cxn>
              <a:cxn ang="T11">
                <a:pos x="T6" y="T7"/>
              </a:cxn>
            </a:cxnLst>
            <a:rect l="T12" t="T13" r="T14" b="T15"/>
            <a:pathLst>
              <a:path w="276" h="923">
                <a:moveTo>
                  <a:pt x="0" y="447"/>
                </a:moveTo>
                <a:cubicBezTo>
                  <a:pt x="14" y="384"/>
                  <a:pt x="50" y="0"/>
                  <a:pt x="84" y="69"/>
                </a:cubicBezTo>
                <a:cubicBezTo>
                  <a:pt x="118" y="138"/>
                  <a:pt x="172" y="799"/>
                  <a:pt x="204" y="861"/>
                </a:cubicBezTo>
                <a:cubicBezTo>
                  <a:pt x="236" y="923"/>
                  <a:pt x="261" y="531"/>
                  <a:pt x="276" y="444"/>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Freeform 10"/>
          <p:cNvSpPr>
            <a:spLocks/>
          </p:cNvSpPr>
          <p:nvPr/>
        </p:nvSpPr>
        <p:spPr bwMode="auto">
          <a:xfrm>
            <a:off x="9137763" y="2230309"/>
            <a:ext cx="466725" cy="1468437"/>
          </a:xfrm>
          <a:custGeom>
            <a:avLst/>
            <a:gdLst>
              <a:gd name="T0" fmla="*/ 0 w 294"/>
              <a:gd name="T1" fmla="*/ 2147483646 h 925"/>
              <a:gd name="T2" fmla="*/ 2147483646 w 294"/>
              <a:gd name="T3" fmla="*/ 2147483646 h 925"/>
              <a:gd name="T4" fmla="*/ 2147483646 w 294"/>
              <a:gd name="T5" fmla="*/ 2147483646 h 925"/>
              <a:gd name="T6" fmla="*/ 2147483646 w 294"/>
              <a:gd name="T7" fmla="*/ 2147483646 h 925"/>
              <a:gd name="T8" fmla="*/ 0 60000 65536"/>
              <a:gd name="T9" fmla="*/ 0 60000 65536"/>
              <a:gd name="T10" fmla="*/ 0 60000 65536"/>
              <a:gd name="T11" fmla="*/ 0 60000 65536"/>
              <a:gd name="T12" fmla="*/ 0 w 294"/>
              <a:gd name="T13" fmla="*/ 0 h 925"/>
              <a:gd name="T14" fmla="*/ 294 w 294"/>
              <a:gd name="T15" fmla="*/ 925 h 925"/>
            </a:gdLst>
            <a:ahLst/>
            <a:cxnLst>
              <a:cxn ang="T8">
                <a:pos x="T0" y="T1"/>
              </a:cxn>
              <a:cxn ang="T9">
                <a:pos x="T2" y="T3"/>
              </a:cxn>
              <a:cxn ang="T10">
                <a:pos x="T4" y="T5"/>
              </a:cxn>
              <a:cxn ang="T11">
                <a:pos x="T6" y="T7"/>
              </a:cxn>
            </a:cxnLst>
            <a:rect l="T12" t="T13" r="T14" b="T15"/>
            <a:pathLst>
              <a:path w="294" h="925">
                <a:moveTo>
                  <a:pt x="0" y="434"/>
                </a:moveTo>
                <a:cubicBezTo>
                  <a:pt x="13" y="374"/>
                  <a:pt x="50" y="0"/>
                  <a:pt x="84" y="71"/>
                </a:cubicBezTo>
                <a:cubicBezTo>
                  <a:pt x="118" y="142"/>
                  <a:pt x="169" y="801"/>
                  <a:pt x="204" y="863"/>
                </a:cubicBezTo>
                <a:cubicBezTo>
                  <a:pt x="239" y="925"/>
                  <a:pt x="275" y="530"/>
                  <a:pt x="294" y="443"/>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Freeform 15"/>
          <p:cNvSpPr>
            <a:spLocks/>
          </p:cNvSpPr>
          <p:nvPr/>
        </p:nvSpPr>
        <p:spPr bwMode="auto">
          <a:xfrm>
            <a:off x="8690088" y="3757484"/>
            <a:ext cx="438150" cy="1466850"/>
          </a:xfrm>
          <a:custGeom>
            <a:avLst/>
            <a:gdLst>
              <a:gd name="T0" fmla="*/ 0 w 276"/>
              <a:gd name="T1" fmla="*/ 2147483646 h 924"/>
              <a:gd name="T2" fmla="*/ 2147483646 w 276"/>
              <a:gd name="T3" fmla="*/ 2147483646 h 924"/>
              <a:gd name="T4" fmla="*/ 2147483646 w 276"/>
              <a:gd name="T5" fmla="*/ 2147483646 h 924"/>
              <a:gd name="T6" fmla="*/ 2147483646 w 276"/>
              <a:gd name="T7" fmla="*/ 2147483646 h 924"/>
              <a:gd name="T8" fmla="*/ 0 60000 65536"/>
              <a:gd name="T9" fmla="*/ 0 60000 65536"/>
              <a:gd name="T10" fmla="*/ 0 60000 65536"/>
              <a:gd name="T11" fmla="*/ 0 60000 65536"/>
              <a:gd name="T12" fmla="*/ 0 w 276"/>
              <a:gd name="T13" fmla="*/ 0 h 924"/>
              <a:gd name="T14" fmla="*/ 276 w 276"/>
              <a:gd name="T15" fmla="*/ 924 h 924"/>
            </a:gdLst>
            <a:ahLst/>
            <a:cxnLst>
              <a:cxn ang="T8">
                <a:pos x="T0" y="T1"/>
              </a:cxn>
              <a:cxn ang="T9">
                <a:pos x="T2" y="T3"/>
              </a:cxn>
              <a:cxn ang="T10">
                <a:pos x="T4" y="T5"/>
              </a:cxn>
              <a:cxn ang="T11">
                <a:pos x="T6" y="T7"/>
              </a:cxn>
            </a:cxnLst>
            <a:rect l="T12" t="T13" r="T14" b="T15"/>
            <a:pathLst>
              <a:path w="276" h="924">
                <a:moveTo>
                  <a:pt x="0" y="447"/>
                </a:moveTo>
                <a:cubicBezTo>
                  <a:pt x="14" y="384"/>
                  <a:pt x="50" y="0"/>
                  <a:pt x="84" y="69"/>
                </a:cubicBezTo>
                <a:cubicBezTo>
                  <a:pt x="118" y="138"/>
                  <a:pt x="172" y="798"/>
                  <a:pt x="204" y="861"/>
                </a:cubicBezTo>
                <a:cubicBezTo>
                  <a:pt x="236" y="924"/>
                  <a:pt x="261" y="536"/>
                  <a:pt x="276" y="450"/>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Freeform 16"/>
          <p:cNvSpPr>
            <a:spLocks/>
          </p:cNvSpPr>
          <p:nvPr/>
        </p:nvSpPr>
        <p:spPr bwMode="auto">
          <a:xfrm>
            <a:off x="9137763" y="37574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Freeform 17"/>
          <p:cNvSpPr>
            <a:spLocks/>
          </p:cNvSpPr>
          <p:nvPr/>
        </p:nvSpPr>
        <p:spPr bwMode="auto">
          <a:xfrm>
            <a:off x="9594963" y="3765421"/>
            <a:ext cx="876300" cy="1465263"/>
          </a:xfrm>
          <a:custGeom>
            <a:avLst/>
            <a:gdLst>
              <a:gd name="T0" fmla="*/ 0 w 552"/>
              <a:gd name="T1" fmla="*/ 2147483646 h 923"/>
              <a:gd name="T2" fmla="*/ 2147483646 w 552"/>
              <a:gd name="T3" fmla="*/ 2147483646 h 923"/>
              <a:gd name="T4" fmla="*/ 2147483646 w 552"/>
              <a:gd name="T5" fmla="*/ 2147483646 h 923"/>
              <a:gd name="T6" fmla="*/ 2147483646 w 552"/>
              <a:gd name="T7" fmla="*/ 2147483646 h 923"/>
              <a:gd name="T8" fmla="*/ 0 60000 65536"/>
              <a:gd name="T9" fmla="*/ 0 60000 65536"/>
              <a:gd name="T10" fmla="*/ 0 60000 65536"/>
              <a:gd name="T11" fmla="*/ 0 60000 65536"/>
              <a:gd name="T12" fmla="*/ 0 w 552"/>
              <a:gd name="T13" fmla="*/ 0 h 923"/>
              <a:gd name="T14" fmla="*/ 552 w 552"/>
              <a:gd name="T15" fmla="*/ 923 h 923"/>
            </a:gdLst>
            <a:ahLst/>
            <a:cxnLst>
              <a:cxn ang="T8">
                <a:pos x="T0" y="T1"/>
              </a:cxn>
              <a:cxn ang="T9">
                <a:pos x="T2" y="T3"/>
              </a:cxn>
              <a:cxn ang="T10">
                <a:pos x="T4" y="T5"/>
              </a:cxn>
              <a:cxn ang="T11">
                <a:pos x="T6" y="T7"/>
              </a:cxn>
            </a:cxnLst>
            <a:rect l="T12" t="T13" r="T14" b="T15"/>
            <a:pathLst>
              <a:path w="552" h="923">
                <a:moveTo>
                  <a:pt x="0" y="457"/>
                </a:moveTo>
                <a:cubicBezTo>
                  <a:pt x="25" y="393"/>
                  <a:pt x="82" y="0"/>
                  <a:pt x="150" y="67"/>
                </a:cubicBezTo>
                <a:cubicBezTo>
                  <a:pt x="218" y="134"/>
                  <a:pt x="341" y="795"/>
                  <a:pt x="408" y="859"/>
                </a:cubicBezTo>
                <a:cubicBezTo>
                  <a:pt x="475" y="923"/>
                  <a:pt x="522" y="536"/>
                  <a:pt x="552" y="45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Freeform 18"/>
          <p:cNvSpPr>
            <a:spLocks/>
          </p:cNvSpPr>
          <p:nvPr/>
        </p:nvSpPr>
        <p:spPr bwMode="auto">
          <a:xfrm>
            <a:off x="10471263" y="3760659"/>
            <a:ext cx="514350" cy="1462087"/>
          </a:xfrm>
          <a:custGeom>
            <a:avLst/>
            <a:gdLst>
              <a:gd name="T0" fmla="*/ 0 w 324"/>
              <a:gd name="T1" fmla="*/ 2147483646 h 921"/>
              <a:gd name="T2" fmla="*/ 2147483646 w 324"/>
              <a:gd name="T3" fmla="*/ 2147483646 h 921"/>
              <a:gd name="T4" fmla="*/ 2147483646 w 324"/>
              <a:gd name="T5" fmla="*/ 2147483646 h 921"/>
              <a:gd name="T6" fmla="*/ 2147483646 w 324"/>
              <a:gd name="T7" fmla="*/ 2147483646 h 921"/>
              <a:gd name="T8" fmla="*/ 0 60000 65536"/>
              <a:gd name="T9" fmla="*/ 0 60000 65536"/>
              <a:gd name="T10" fmla="*/ 0 60000 65536"/>
              <a:gd name="T11" fmla="*/ 0 60000 65536"/>
              <a:gd name="T12" fmla="*/ 0 w 324"/>
              <a:gd name="T13" fmla="*/ 0 h 921"/>
              <a:gd name="T14" fmla="*/ 324 w 324"/>
              <a:gd name="T15" fmla="*/ 921 h 921"/>
            </a:gdLst>
            <a:ahLst/>
            <a:cxnLst>
              <a:cxn ang="T8">
                <a:pos x="T0" y="T1"/>
              </a:cxn>
              <a:cxn ang="T9">
                <a:pos x="T2" y="T3"/>
              </a:cxn>
              <a:cxn ang="T10">
                <a:pos x="T4" y="T5"/>
              </a:cxn>
              <a:cxn ang="T11">
                <a:pos x="T6" y="T7"/>
              </a:cxn>
            </a:cxnLst>
            <a:rect l="T12" t="T13" r="T14" b="T15"/>
            <a:pathLst>
              <a:path w="324" h="921">
                <a:moveTo>
                  <a:pt x="0" y="454"/>
                </a:moveTo>
                <a:cubicBezTo>
                  <a:pt x="18" y="389"/>
                  <a:pt x="75" y="0"/>
                  <a:pt x="114" y="67"/>
                </a:cubicBezTo>
                <a:cubicBezTo>
                  <a:pt x="153" y="134"/>
                  <a:pt x="199" y="797"/>
                  <a:pt x="234" y="859"/>
                </a:cubicBezTo>
                <a:cubicBezTo>
                  <a:pt x="269" y="921"/>
                  <a:pt x="305" y="526"/>
                  <a:pt x="324" y="439"/>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Freeform 19"/>
          <p:cNvSpPr>
            <a:spLocks/>
          </p:cNvSpPr>
          <p:nvPr/>
        </p:nvSpPr>
        <p:spPr bwMode="auto">
          <a:xfrm>
            <a:off x="9604488" y="53576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Freeform 20"/>
          <p:cNvSpPr>
            <a:spLocks/>
          </p:cNvSpPr>
          <p:nvPr/>
        </p:nvSpPr>
        <p:spPr bwMode="auto">
          <a:xfrm>
            <a:off x="10061688" y="53576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Freeform 21"/>
          <p:cNvSpPr>
            <a:spLocks/>
          </p:cNvSpPr>
          <p:nvPr/>
        </p:nvSpPr>
        <p:spPr bwMode="auto">
          <a:xfrm flipV="1">
            <a:off x="8690088" y="53576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Freeform 22"/>
          <p:cNvSpPr>
            <a:spLocks/>
          </p:cNvSpPr>
          <p:nvPr/>
        </p:nvSpPr>
        <p:spPr bwMode="auto">
          <a:xfrm flipV="1">
            <a:off x="9147288" y="53576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Freeform 23"/>
          <p:cNvSpPr>
            <a:spLocks/>
          </p:cNvSpPr>
          <p:nvPr/>
        </p:nvSpPr>
        <p:spPr bwMode="auto">
          <a:xfrm flipV="1">
            <a:off x="10518888" y="5357684"/>
            <a:ext cx="466725" cy="1465262"/>
          </a:xfrm>
          <a:custGeom>
            <a:avLst/>
            <a:gdLst>
              <a:gd name="T0" fmla="*/ 0 w 294"/>
              <a:gd name="T1" fmla="*/ 2147483646 h 923"/>
              <a:gd name="T2" fmla="*/ 2147483646 w 294"/>
              <a:gd name="T3" fmla="*/ 2147483646 h 923"/>
              <a:gd name="T4" fmla="*/ 2147483646 w 294"/>
              <a:gd name="T5" fmla="*/ 2147483646 h 923"/>
              <a:gd name="T6" fmla="*/ 2147483646 w 294"/>
              <a:gd name="T7" fmla="*/ 2147483646 h 923"/>
              <a:gd name="T8" fmla="*/ 0 60000 65536"/>
              <a:gd name="T9" fmla="*/ 0 60000 65536"/>
              <a:gd name="T10" fmla="*/ 0 60000 65536"/>
              <a:gd name="T11" fmla="*/ 0 60000 65536"/>
              <a:gd name="T12" fmla="*/ 0 w 294"/>
              <a:gd name="T13" fmla="*/ 0 h 923"/>
              <a:gd name="T14" fmla="*/ 294 w 294"/>
              <a:gd name="T15" fmla="*/ 923 h 923"/>
            </a:gdLst>
            <a:ahLst/>
            <a:cxnLst>
              <a:cxn ang="T8">
                <a:pos x="T0" y="T1"/>
              </a:cxn>
              <a:cxn ang="T9">
                <a:pos x="T2" y="T3"/>
              </a:cxn>
              <a:cxn ang="T10">
                <a:pos x="T4" y="T5"/>
              </a:cxn>
              <a:cxn ang="T11">
                <a:pos x="T6" y="T7"/>
              </a:cxn>
            </a:cxnLst>
            <a:rect l="T12" t="T13" r="T14" b="T15"/>
            <a:pathLst>
              <a:path w="294" h="923">
                <a:moveTo>
                  <a:pt x="0" y="447"/>
                </a:moveTo>
                <a:cubicBezTo>
                  <a:pt x="14" y="384"/>
                  <a:pt x="50" y="0"/>
                  <a:pt x="84" y="69"/>
                </a:cubicBezTo>
                <a:cubicBezTo>
                  <a:pt x="118" y="138"/>
                  <a:pt x="169" y="799"/>
                  <a:pt x="204" y="861"/>
                </a:cubicBezTo>
                <a:cubicBezTo>
                  <a:pt x="239" y="923"/>
                  <a:pt x="275" y="528"/>
                  <a:pt x="294" y="441"/>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Line 25"/>
          <p:cNvSpPr>
            <a:spLocks noChangeShapeType="1"/>
          </p:cNvSpPr>
          <p:nvPr/>
        </p:nvSpPr>
        <p:spPr bwMode="auto">
          <a:xfrm>
            <a:off x="9604488" y="2233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6"/>
          <p:cNvSpPr>
            <a:spLocks noChangeShapeType="1"/>
          </p:cNvSpPr>
          <p:nvPr/>
        </p:nvSpPr>
        <p:spPr bwMode="auto">
          <a:xfrm>
            <a:off x="10518888" y="2233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27"/>
          <p:cNvSpPr>
            <a:spLocks noChangeShapeType="1"/>
          </p:cNvSpPr>
          <p:nvPr/>
        </p:nvSpPr>
        <p:spPr bwMode="auto">
          <a:xfrm>
            <a:off x="8690088" y="2233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Text Box 29"/>
          <p:cNvSpPr txBox="1">
            <a:spLocks noChangeArrowheads="1"/>
          </p:cNvSpPr>
          <p:nvPr/>
        </p:nvSpPr>
        <p:spPr bwMode="auto">
          <a:xfrm>
            <a:off x="8994888" y="2004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42" name="Text Box 30"/>
          <p:cNvSpPr txBox="1">
            <a:spLocks noChangeArrowheads="1"/>
          </p:cNvSpPr>
          <p:nvPr/>
        </p:nvSpPr>
        <p:spPr bwMode="auto">
          <a:xfrm>
            <a:off x="9909288" y="2004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0</a:t>
            </a:r>
          </a:p>
        </p:txBody>
      </p:sp>
      <p:sp>
        <p:nvSpPr>
          <p:cNvPr id="43" name="Text Box 31"/>
          <p:cNvSpPr txBox="1">
            <a:spLocks noChangeArrowheads="1"/>
          </p:cNvSpPr>
          <p:nvPr/>
        </p:nvSpPr>
        <p:spPr bwMode="auto">
          <a:xfrm>
            <a:off x="10747488" y="2004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44" name="Text Box 33"/>
          <p:cNvSpPr txBox="1">
            <a:spLocks noChangeArrowheads="1"/>
          </p:cNvSpPr>
          <p:nvPr/>
        </p:nvSpPr>
        <p:spPr bwMode="auto">
          <a:xfrm>
            <a:off x="11052288" y="2919284"/>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t</a:t>
            </a:r>
          </a:p>
        </p:txBody>
      </p:sp>
      <p:sp>
        <p:nvSpPr>
          <p:cNvPr id="45" name="Line 34"/>
          <p:cNvSpPr>
            <a:spLocks noChangeShapeType="1"/>
          </p:cNvSpPr>
          <p:nvPr/>
        </p:nvSpPr>
        <p:spPr bwMode="auto">
          <a:xfrm>
            <a:off x="8613888" y="4443284"/>
            <a:ext cx="2590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Line 35"/>
          <p:cNvSpPr>
            <a:spLocks noChangeShapeType="1"/>
          </p:cNvSpPr>
          <p:nvPr/>
        </p:nvSpPr>
        <p:spPr bwMode="auto">
          <a:xfrm>
            <a:off x="9604488" y="3757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36"/>
          <p:cNvSpPr>
            <a:spLocks noChangeShapeType="1"/>
          </p:cNvSpPr>
          <p:nvPr/>
        </p:nvSpPr>
        <p:spPr bwMode="auto">
          <a:xfrm>
            <a:off x="8690088" y="3757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Text Box 37"/>
          <p:cNvSpPr txBox="1">
            <a:spLocks noChangeArrowheads="1"/>
          </p:cNvSpPr>
          <p:nvPr/>
        </p:nvSpPr>
        <p:spPr bwMode="auto">
          <a:xfrm>
            <a:off x="8994888" y="3528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49" name="Text Box 38"/>
          <p:cNvSpPr txBox="1">
            <a:spLocks noChangeArrowheads="1"/>
          </p:cNvSpPr>
          <p:nvPr/>
        </p:nvSpPr>
        <p:spPr bwMode="auto">
          <a:xfrm>
            <a:off x="9909288" y="3528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0</a:t>
            </a:r>
          </a:p>
        </p:txBody>
      </p:sp>
      <p:sp>
        <p:nvSpPr>
          <p:cNvPr id="50" name="Text Box 39"/>
          <p:cNvSpPr txBox="1">
            <a:spLocks noChangeArrowheads="1"/>
          </p:cNvSpPr>
          <p:nvPr/>
        </p:nvSpPr>
        <p:spPr bwMode="auto">
          <a:xfrm>
            <a:off x="10747488" y="35288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51" name="Text Box 40"/>
          <p:cNvSpPr txBox="1">
            <a:spLocks noChangeArrowheads="1"/>
          </p:cNvSpPr>
          <p:nvPr/>
        </p:nvSpPr>
        <p:spPr bwMode="auto">
          <a:xfrm>
            <a:off x="11052288" y="4443284"/>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t</a:t>
            </a:r>
          </a:p>
        </p:txBody>
      </p:sp>
      <p:sp>
        <p:nvSpPr>
          <p:cNvPr id="52" name="Line 41"/>
          <p:cNvSpPr>
            <a:spLocks noChangeShapeType="1"/>
          </p:cNvSpPr>
          <p:nvPr/>
        </p:nvSpPr>
        <p:spPr bwMode="auto">
          <a:xfrm>
            <a:off x="8613888" y="6043484"/>
            <a:ext cx="2590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2"/>
          <p:cNvSpPr>
            <a:spLocks noChangeShapeType="1"/>
          </p:cNvSpPr>
          <p:nvPr/>
        </p:nvSpPr>
        <p:spPr bwMode="auto">
          <a:xfrm>
            <a:off x="9604488" y="53576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Line 43"/>
          <p:cNvSpPr>
            <a:spLocks noChangeShapeType="1"/>
          </p:cNvSpPr>
          <p:nvPr/>
        </p:nvSpPr>
        <p:spPr bwMode="auto">
          <a:xfrm>
            <a:off x="8690088" y="53576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Text Box 44"/>
          <p:cNvSpPr txBox="1">
            <a:spLocks noChangeArrowheads="1"/>
          </p:cNvSpPr>
          <p:nvPr/>
        </p:nvSpPr>
        <p:spPr bwMode="auto">
          <a:xfrm>
            <a:off x="8994888" y="51290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56" name="Text Box 45"/>
          <p:cNvSpPr txBox="1">
            <a:spLocks noChangeArrowheads="1"/>
          </p:cNvSpPr>
          <p:nvPr/>
        </p:nvSpPr>
        <p:spPr bwMode="auto">
          <a:xfrm>
            <a:off x="9909288" y="51290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0</a:t>
            </a:r>
          </a:p>
        </p:txBody>
      </p:sp>
      <p:sp>
        <p:nvSpPr>
          <p:cNvPr id="57" name="Text Box 46"/>
          <p:cNvSpPr txBox="1">
            <a:spLocks noChangeArrowheads="1"/>
          </p:cNvSpPr>
          <p:nvPr/>
        </p:nvSpPr>
        <p:spPr bwMode="auto">
          <a:xfrm>
            <a:off x="10747488" y="51290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600">
                <a:latin typeface="Arial" panose="020B0604020202020204" pitchFamily="34" charset="0"/>
              </a:rPr>
              <a:t>1</a:t>
            </a:r>
          </a:p>
        </p:txBody>
      </p:sp>
      <p:sp>
        <p:nvSpPr>
          <p:cNvPr id="58" name="Text Box 47"/>
          <p:cNvSpPr txBox="1">
            <a:spLocks noChangeArrowheads="1"/>
          </p:cNvSpPr>
          <p:nvPr/>
        </p:nvSpPr>
        <p:spPr bwMode="auto">
          <a:xfrm>
            <a:off x="11052288" y="6043484"/>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Comic Sans MS" panose="030F0702030302020204" pitchFamily="66"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Comic Sans MS" panose="030F0702030302020204" pitchFamily="66"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Comic Sans MS" panose="030F0702030302020204" pitchFamily="66"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Comic Sans MS" panose="030F0702030302020204" pitchFamily="66"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Comic Sans MS" panose="030F0702030302020204" pitchFamily="66" charset="0"/>
              </a:defRPr>
            </a:lvl9pPr>
          </a:lstStyle>
          <a:p>
            <a:pPr algn="r" rtl="1" eaLnBrk="1" hangingPunct="1">
              <a:spcBef>
                <a:spcPct val="0"/>
              </a:spcBef>
              <a:buClrTx/>
              <a:buSzTx/>
              <a:buFontTx/>
              <a:buNone/>
            </a:pPr>
            <a:r>
              <a:rPr lang="en-US" altLang="fa-IR" sz="1400">
                <a:latin typeface="Arial" panose="020B0604020202020204" pitchFamily="34" charset="0"/>
              </a:rPr>
              <a:t>t</a:t>
            </a:r>
          </a:p>
        </p:txBody>
      </p:sp>
      <p:sp>
        <p:nvSpPr>
          <p:cNvPr id="59" name="Line 48"/>
          <p:cNvSpPr>
            <a:spLocks noChangeShapeType="1"/>
          </p:cNvSpPr>
          <p:nvPr/>
        </p:nvSpPr>
        <p:spPr bwMode="auto">
          <a:xfrm>
            <a:off x="10518888" y="37574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49"/>
          <p:cNvSpPr>
            <a:spLocks noChangeShapeType="1"/>
          </p:cNvSpPr>
          <p:nvPr/>
        </p:nvSpPr>
        <p:spPr bwMode="auto">
          <a:xfrm>
            <a:off x="10518888" y="5357684"/>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246412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37101"/>
            <a:ext cx="12192000" cy="2200659"/>
          </a:xfrm>
        </p:spPr>
        <p:txBody>
          <a:bodyPr>
            <a:noAutofit/>
          </a:bodyPr>
          <a:lstStyle/>
          <a:p>
            <a:pPr algn="ctr">
              <a:spcBef>
                <a:spcPts val="0"/>
              </a:spcBef>
            </a:pPr>
            <a:r>
              <a:rPr lang="en" sz="5400" dirty="0"/>
              <a:t>04</a:t>
            </a:r>
            <a:r>
              <a:rPr lang="en" sz="5400" dirty="0" smtClean="0"/>
              <a:t/>
            </a:r>
            <a:br>
              <a:rPr lang="en" sz="5400" dirty="0" smtClean="0"/>
            </a:br>
            <a:r>
              <a:rPr lang="en-US" sz="5400" dirty="0"/>
              <a:t>System design (under power viewpoint)</a:t>
            </a:r>
            <a:endParaRPr lang="en" sz="5400" dirty="0"/>
          </a:p>
        </p:txBody>
      </p:sp>
    </p:spTree>
    <p:extLst>
      <p:ext uri="{BB962C8B-B14F-4D97-AF65-F5344CB8AC3E}">
        <p14:creationId xmlns:p14="http://schemas.microsoft.com/office/powerpoint/2010/main" val="22167595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System design</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11375051" cy="4243359"/>
          </a:xfrm>
        </p:spPr>
        <p:txBody>
          <a:bodyPr>
            <a:noAutofit/>
          </a:bodyPr>
          <a:lstStyle/>
          <a:p>
            <a:r>
              <a:rPr lang="en-US" sz="2400" b="1" dirty="0"/>
              <a:t>Many factors must be considered in the design of Wireless systems:   </a:t>
            </a:r>
          </a:p>
          <a:p>
            <a:pPr indent="282575"/>
            <a:r>
              <a:rPr lang="en-US" sz="2400" dirty="0" smtClean="0"/>
              <a:t>Power </a:t>
            </a:r>
            <a:r>
              <a:rPr lang="en-US" sz="2400" dirty="0"/>
              <a:t>of transmitting </a:t>
            </a:r>
            <a:r>
              <a:rPr lang="en-US" sz="2400" dirty="0" smtClean="0"/>
              <a:t>device</a:t>
            </a:r>
            <a:r>
              <a:rPr lang="fa-IR" sz="2400" dirty="0" smtClean="0"/>
              <a:t> </a:t>
            </a:r>
          </a:p>
          <a:p>
            <a:pPr marL="365125" indent="282575">
              <a:tabLst>
                <a:tab pos="441325" algn="l"/>
              </a:tabLst>
            </a:pPr>
            <a:r>
              <a:rPr lang="en-US" sz="2400" dirty="0" smtClean="0"/>
              <a:t>Loss </a:t>
            </a:r>
            <a:r>
              <a:rPr lang="en-US" sz="2400" dirty="0"/>
              <a:t>and gain of connectivity devices (cables, connectors, attenuators, </a:t>
            </a:r>
            <a:r>
              <a:rPr lang="fa-IR" sz="2400" dirty="0" smtClean="0"/>
              <a:t>		  </a:t>
            </a:r>
            <a:r>
              <a:rPr lang="en-US" sz="2400" dirty="0" smtClean="0"/>
              <a:t>amplifiers</a:t>
            </a:r>
            <a:r>
              <a:rPr lang="en-US" sz="2400" dirty="0"/>
              <a:t>, splitters) </a:t>
            </a:r>
            <a:r>
              <a:rPr lang="en-US" sz="2400" dirty="0" smtClean="0"/>
              <a:t>between</a:t>
            </a:r>
            <a:r>
              <a:rPr lang="fa-IR" sz="2400" dirty="0" smtClean="0"/>
              <a:t> </a:t>
            </a:r>
            <a:r>
              <a:rPr lang="en-US" sz="2400" dirty="0" smtClean="0"/>
              <a:t>transmission </a:t>
            </a:r>
            <a:r>
              <a:rPr lang="en-US" sz="2400" dirty="0"/>
              <a:t>device and transmitter’s antenna</a:t>
            </a:r>
          </a:p>
          <a:p>
            <a:pPr indent="282575"/>
            <a:r>
              <a:rPr lang="en-US" sz="2400" dirty="0"/>
              <a:t>Power of the intentional radiator (last connector just before antenna)</a:t>
            </a:r>
          </a:p>
          <a:p>
            <a:pPr indent="282575"/>
            <a:r>
              <a:rPr lang="en-US" sz="2400" dirty="0"/>
              <a:t>Power radiated by antenna element (EIRP)</a:t>
            </a:r>
          </a:p>
          <a:p>
            <a:pPr indent="282575"/>
            <a:r>
              <a:rPr lang="en-US" sz="2400" dirty="0"/>
              <a:t>Propagation properties of the medium (attenuation before signal reception)</a:t>
            </a:r>
          </a:p>
          <a:p>
            <a:pPr indent="282575"/>
            <a:r>
              <a:rPr lang="en-US" sz="2400" dirty="0"/>
              <a:t>Loss and gain of connectivity devices (cables, connectors, attenuators, </a:t>
            </a:r>
            <a:r>
              <a:rPr lang="en-US" sz="2400" dirty="0" smtClean="0"/>
              <a:t>amplifiers</a:t>
            </a:r>
            <a:r>
              <a:rPr lang="en-US" sz="2400" dirty="0"/>
              <a:t>, </a:t>
            </a:r>
            <a:r>
              <a:rPr lang="fa-IR" sz="2400" dirty="0" smtClean="0"/>
              <a:t>   </a:t>
            </a:r>
            <a:r>
              <a:rPr lang="en-US" sz="2400" dirty="0" smtClean="0"/>
              <a:t>splitters</a:t>
            </a:r>
            <a:r>
              <a:rPr lang="en-US" sz="2400" dirty="0"/>
              <a:t>) between receiver’s antenna and receiver device.</a:t>
            </a:r>
          </a:p>
          <a:p>
            <a:pPr marL="0" indent="0">
              <a:buNone/>
            </a:pPr>
            <a:r>
              <a:rPr lang="en-US" sz="2400" b="1" dirty="0"/>
              <a:t> </a:t>
            </a:r>
            <a:endParaRPr lang="en-US" sz="2400" dirty="0"/>
          </a:p>
        </p:txBody>
      </p:sp>
    </p:spTree>
    <p:extLst>
      <p:ext uri="{BB962C8B-B14F-4D97-AF65-F5344CB8AC3E}">
        <p14:creationId xmlns:p14="http://schemas.microsoft.com/office/powerpoint/2010/main" val="38627506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System design</a:t>
            </a:r>
            <a:endParaRPr lang="en-US"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117" y="2856548"/>
            <a:ext cx="9862040" cy="4001452"/>
          </a:xfrm>
          <a:prstGeom prst="rect">
            <a:avLst/>
          </a:prstGeom>
        </p:spPr>
      </p:pic>
    </p:spTree>
    <p:extLst>
      <p:ext uri="{BB962C8B-B14F-4D97-AF65-F5344CB8AC3E}">
        <p14:creationId xmlns:p14="http://schemas.microsoft.com/office/powerpoint/2010/main" val="2427326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Intentional radiator and EIRP</a:t>
            </a:r>
            <a:endParaRPr lang="en-US" dirty="0">
              <a:latin typeface="Comic Sans MS" panose="030F0702030302020204" pitchFamily="66" charset="0"/>
            </a:endParaRPr>
          </a:p>
        </p:txBody>
      </p:sp>
      <p:sp>
        <p:nvSpPr>
          <p:cNvPr id="5" name="Content Placeholder 2"/>
          <p:cNvSpPr>
            <a:spLocks noGrp="1"/>
          </p:cNvSpPr>
          <p:nvPr>
            <p:ph idx="1"/>
          </p:nvPr>
        </p:nvSpPr>
        <p:spPr>
          <a:xfrm>
            <a:off x="268309" y="1319241"/>
            <a:ext cx="11375051" cy="3054639"/>
          </a:xfrm>
        </p:spPr>
        <p:txBody>
          <a:bodyPr>
            <a:noAutofit/>
          </a:bodyPr>
          <a:lstStyle/>
          <a:p>
            <a:r>
              <a:rPr lang="en-US" sz="2000" b="1" dirty="0" smtClean="0"/>
              <a:t> </a:t>
            </a:r>
            <a:r>
              <a:rPr lang="en-US" sz="2000" b="1" dirty="0"/>
              <a:t>(Intentional) radiator: (def.) RF device specifically designed to </a:t>
            </a:r>
            <a:r>
              <a:rPr lang="en-US" sz="2000" b="1" dirty="0" smtClean="0"/>
              <a:t>generate and </a:t>
            </a:r>
            <a:r>
              <a:rPr lang="en-US" sz="2000" b="1" dirty="0"/>
              <a:t>radiate RF signals.</a:t>
            </a:r>
          </a:p>
          <a:p>
            <a:pPr indent="373063"/>
            <a:r>
              <a:rPr lang="en-US" sz="2000" dirty="0" smtClean="0"/>
              <a:t> </a:t>
            </a:r>
            <a:r>
              <a:rPr lang="en-US" sz="2000" dirty="0"/>
              <a:t>...Includes </a:t>
            </a:r>
            <a:r>
              <a:rPr lang="en-US" sz="2000" dirty="0" err="1"/>
              <a:t>Tx</a:t>
            </a:r>
            <a:r>
              <a:rPr lang="en-US" sz="2000" dirty="0"/>
              <a:t> RF device, cables and connectors (antenna excluded)</a:t>
            </a:r>
          </a:p>
          <a:p>
            <a:pPr indent="373063"/>
            <a:r>
              <a:rPr lang="en-US" sz="2000" dirty="0" smtClean="0"/>
              <a:t> </a:t>
            </a:r>
            <a:r>
              <a:rPr lang="en-US" sz="2000" dirty="0"/>
              <a:t>IR Power output: (subject to regulations) is the power output of </a:t>
            </a:r>
            <a:r>
              <a:rPr lang="en-US" sz="2000" dirty="0" smtClean="0"/>
              <a:t>last connector 	just </a:t>
            </a:r>
            <a:r>
              <a:rPr lang="en-US" sz="2000" dirty="0"/>
              <a:t>before the antenna</a:t>
            </a:r>
          </a:p>
          <a:p>
            <a:r>
              <a:rPr lang="en-US" sz="2000" b="1" dirty="0" smtClean="0"/>
              <a:t> </a:t>
            </a:r>
            <a:r>
              <a:rPr lang="en-US" sz="2000" b="1" dirty="0"/>
              <a:t>Equivalent </a:t>
            </a:r>
            <a:r>
              <a:rPr lang="en-US" sz="2000" b="1" dirty="0" err="1"/>
              <a:t>Isotropically</a:t>
            </a:r>
            <a:r>
              <a:rPr lang="en-US" sz="2000" b="1" dirty="0"/>
              <a:t> Radiated Power (EIRP): the power radiated </a:t>
            </a:r>
            <a:r>
              <a:rPr lang="en-US" sz="2000" b="1" dirty="0" smtClean="0"/>
              <a:t>by the </a:t>
            </a:r>
            <a:r>
              <a:rPr lang="en-US" sz="2000" b="1" dirty="0"/>
              <a:t>antenna (including the passive antenna gain effect of </a:t>
            </a:r>
            <a:r>
              <a:rPr lang="en-US" sz="2000" b="1" dirty="0" smtClean="0"/>
              <a:t>directional antennas</a:t>
            </a:r>
            <a:r>
              <a:rPr lang="en-US" sz="2000" b="1" dirty="0"/>
              <a:t>)</a:t>
            </a: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57" y="3669982"/>
            <a:ext cx="7553325" cy="2809875"/>
          </a:xfrm>
          <a:prstGeom prst="rect">
            <a:avLst/>
          </a:prstGeom>
        </p:spPr>
      </p:pic>
    </p:spTree>
    <p:extLst>
      <p:ext uri="{BB962C8B-B14F-4D97-AF65-F5344CB8AC3E}">
        <p14:creationId xmlns:p14="http://schemas.microsoft.com/office/powerpoint/2010/main" val="2302938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11375051" cy="4243359"/>
          </a:xfrm>
        </p:spPr>
        <p:txBody>
          <a:bodyPr>
            <a:noAutofit/>
          </a:bodyPr>
          <a:lstStyle/>
          <a:p>
            <a:r>
              <a:rPr lang="en-US" sz="2400" b="1" dirty="0"/>
              <a:t>WATT: electric power </a:t>
            </a:r>
            <a:r>
              <a:rPr lang="en-US" sz="2400" b="1" dirty="0" smtClean="0"/>
              <a:t>unit</a:t>
            </a:r>
          </a:p>
          <a:p>
            <a:pPr indent="282575"/>
            <a:r>
              <a:rPr lang="en-US" sz="2400" b="1" dirty="0"/>
              <a:t>1 Watt = 1 Ampere * 1 Volt (P=V*I) also P= R*I^2 and P = L/t</a:t>
            </a:r>
          </a:p>
          <a:p>
            <a:pPr marL="685800" indent="304800"/>
            <a:r>
              <a:rPr lang="en-US" sz="2000" dirty="0" smtClean="0"/>
              <a:t>Current </a:t>
            </a:r>
            <a:r>
              <a:rPr lang="en-US" sz="2000" dirty="0"/>
              <a:t>(ampere) is the amount of charge (electrons) flowing </a:t>
            </a:r>
            <a:r>
              <a:rPr lang="en-US" sz="2000" dirty="0" smtClean="0"/>
              <a:t>as current </a:t>
            </a:r>
            <a:r>
              <a:rPr lang="en-US" sz="2000" dirty="0"/>
              <a:t>in a wire</a:t>
            </a:r>
          </a:p>
          <a:p>
            <a:pPr marL="685800" indent="304800"/>
            <a:r>
              <a:rPr lang="en-US" sz="2000" dirty="0" smtClean="0"/>
              <a:t>Voltage </a:t>
            </a:r>
            <a:r>
              <a:rPr lang="en-US" sz="2000" dirty="0"/>
              <a:t>(Volt) is the “pressure” applied to the flow of charge</a:t>
            </a:r>
          </a:p>
          <a:p>
            <a:pPr marL="685800" indent="304800"/>
            <a:r>
              <a:rPr lang="en-US" sz="2000" dirty="0" smtClean="0"/>
              <a:t>Resistance </a:t>
            </a:r>
            <a:r>
              <a:rPr lang="en-US" sz="2000" dirty="0"/>
              <a:t>(impedance) is the obstacle to current flow</a:t>
            </a:r>
          </a:p>
          <a:p>
            <a:pPr marL="685800" indent="304800"/>
            <a:r>
              <a:rPr lang="en-US" sz="2000" dirty="0" smtClean="0"/>
              <a:t>Power </a:t>
            </a:r>
            <a:r>
              <a:rPr lang="en-US" sz="2000" dirty="0"/>
              <a:t>is the energy needed (in a given time unit) to apply </a:t>
            </a:r>
            <a:r>
              <a:rPr lang="en-US" sz="2000" dirty="0" smtClean="0"/>
              <a:t>a given </a:t>
            </a:r>
            <a:r>
              <a:rPr lang="en-US" sz="2000" dirty="0"/>
              <a:t>“pressure” to a given “amount </a:t>
            </a:r>
            <a:r>
              <a:rPr lang="en-US" sz="2000" dirty="0" smtClean="0"/>
              <a:t>	  of </a:t>
            </a:r>
            <a:r>
              <a:rPr lang="en-US" sz="2000" dirty="0"/>
              <a:t>charge”, </a:t>
            </a:r>
            <a:r>
              <a:rPr lang="en-US" sz="2000" dirty="0" smtClean="0"/>
              <a:t>by </a:t>
            </a:r>
            <a:r>
              <a:rPr lang="en-US" sz="2000" dirty="0"/>
              <a:t>resulting </a:t>
            </a:r>
            <a:r>
              <a:rPr lang="en-US" sz="2000" dirty="0" smtClean="0"/>
              <a:t>in a </a:t>
            </a:r>
            <a:r>
              <a:rPr lang="en-US" sz="2000" dirty="0"/>
              <a:t>flow of current</a:t>
            </a:r>
            <a:r>
              <a:rPr lang="en-US" sz="2000" dirty="0" smtClean="0"/>
              <a:t>.</a:t>
            </a:r>
          </a:p>
          <a:p>
            <a:pPr marL="685800" indent="304800"/>
            <a:endParaRPr lang="en-US" sz="2000" dirty="0"/>
          </a:p>
          <a:p>
            <a:r>
              <a:rPr lang="en-US" sz="2400" b="1" dirty="0" smtClean="0"/>
              <a:t>Watt </a:t>
            </a:r>
            <a:r>
              <a:rPr lang="en-US" sz="2400" b="1" dirty="0"/>
              <a:t>and dBm are units used for absolute power measurement</a:t>
            </a:r>
          </a:p>
          <a:p>
            <a:r>
              <a:rPr lang="en-US" sz="2400" b="1" dirty="0" smtClean="0"/>
              <a:t>Typical </a:t>
            </a:r>
            <a:r>
              <a:rPr lang="en-US" sz="2400" b="1" dirty="0"/>
              <a:t>RF power for WLANs:</a:t>
            </a:r>
          </a:p>
          <a:p>
            <a:pPr indent="22225"/>
            <a:r>
              <a:rPr lang="en-US" sz="2000" dirty="0" smtClean="0"/>
              <a:t>  AP</a:t>
            </a:r>
            <a:r>
              <a:rPr lang="en-US" sz="2000" dirty="0"/>
              <a:t>: 30..100 </a:t>
            </a:r>
            <a:r>
              <a:rPr lang="en-US" sz="2000" dirty="0" err="1"/>
              <a:t>mW</a:t>
            </a:r>
            <a:r>
              <a:rPr lang="en-US" sz="2000" dirty="0"/>
              <a:t> (up to 250 </a:t>
            </a:r>
            <a:r>
              <a:rPr lang="en-US" sz="2000" dirty="0" err="1"/>
              <a:t>mW</a:t>
            </a:r>
            <a:r>
              <a:rPr lang="en-US" sz="2000" dirty="0"/>
              <a:t> outdoor), PCMCIA: 15..30 </a:t>
            </a:r>
            <a:r>
              <a:rPr lang="en-US" sz="2000" dirty="0" err="1"/>
              <a:t>mW</a:t>
            </a:r>
            <a:endParaRPr lang="en-US" sz="2000" dirty="0"/>
          </a:p>
        </p:txBody>
      </p:sp>
    </p:spTree>
    <p:extLst>
      <p:ext uri="{BB962C8B-B14F-4D97-AF65-F5344CB8AC3E}">
        <p14:creationId xmlns:p14="http://schemas.microsoft.com/office/powerpoint/2010/main" val="4681735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11375051" cy="2292639"/>
          </a:xfrm>
        </p:spPr>
        <p:txBody>
          <a:bodyPr>
            <a:noAutofit/>
          </a:bodyPr>
          <a:lstStyle/>
          <a:p>
            <a:r>
              <a:rPr lang="en-US" sz="2400" b="1" dirty="0"/>
              <a:t>Decibel (dB): a power measurement unit designed to express power loss</a:t>
            </a:r>
          </a:p>
          <a:p>
            <a:pPr indent="282575"/>
            <a:r>
              <a:rPr lang="en-US" sz="2400" dirty="0"/>
              <a:t>It is more practical to use given the logarithmic decay of wireless signals</a:t>
            </a:r>
          </a:p>
          <a:p>
            <a:pPr indent="282575"/>
            <a:r>
              <a:rPr lang="en-US" sz="2400" dirty="0"/>
              <a:t>It allows to make easy calculations on “resulting power”</a:t>
            </a:r>
          </a:p>
          <a:p>
            <a:r>
              <a:rPr lang="en-US" sz="2400" b="1" dirty="0"/>
              <a:t>Decibel (dB) measures the logarithmic relative strength between two signals (</a:t>
            </a:r>
            <a:r>
              <a:rPr lang="en-US" sz="2400" b="1" dirty="0" err="1"/>
              <a:t>mW</a:t>
            </a:r>
            <a:r>
              <a:rPr lang="en-US" sz="2400" b="1" dirty="0"/>
              <a:t> are a linear absolute measure a energy)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173" y="3611880"/>
            <a:ext cx="7325253" cy="2177255"/>
          </a:xfrm>
          <a:prstGeom prst="rect">
            <a:avLst/>
          </a:prstGeom>
        </p:spPr>
      </p:pic>
      <p:sp>
        <p:nvSpPr>
          <p:cNvPr id="5" name="Content Placeholder 2"/>
          <p:cNvSpPr txBox="1">
            <a:spLocks/>
          </p:cNvSpPr>
          <p:nvPr/>
        </p:nvSpPr>
        <p:spPr>
          <a:xfrm>
            <a:off x="268308" y="5904519"/>
            <a:ext cx="11375051" cy="8554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How strong is a 10 dB signal? (it depends on the reference signal)</a:t>
            </a:r>
          </a:p>
        </p:txBody>
      </p:sp>
    </p:spTree>
    <p:extLst>
      <p:ext uri="{BB962C8B-B14F-4D97-AF65-F5344CB8AC3E}">
        <p14:creationId xmlns:p14="http://schemas.microsoft.com/office/powerpoint/2010/main" val="27641360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11375051" cy="1012479"/>
          </a:xfrm>
        </p:spPr>
        <p:txBody>
          <a:bodyPr>
            <a:noAutofit/>
          </a:bodyPr>
          <a:lstStyle/>
          <a:p>
            <a:r>
              <a:rPr lang="en-US" sz="2000" b="1" dirty="0"/>
              <a:t>Decibel (dB): 1/10 of a </a:t>
            </a:r>
            <a:r>
              <a:rPr lang="en-US" sz="2000" b="1" dirty="0" err="1"/>
              <a:t>Bel</a:t>
            </a:r>
            <a:endParaRPr lang="en-US" sz="2000" b="1" dirty="0"/>
          </a:p>
          <a:p>
            <a:r>
              <a:rPr lang="en-US" sz="2000" b="1" dirty="0"/>
              <a:t>E.g. 1000 is one </a:t>
            </a:r>
            <a:r>
              <a:rPr lang="en-US" sz="2000" b="1" dirty="0" err="1"/>
              <a:t>Bel</a:t>
            </a:r>
            <a:r>
              <a:rPr lang="en-US" sz="2000" b="1" dirty="0"/>
              <a:t> greater than 100 =&gt; 1000 is 10 dB greater than 100</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033715"/>
            <a:ext cx="6674812" cy="1720997"/>
          </a:xfrm>
          <a:prstGeom prst="rect">
            <a:avLst/>
          </a:prstGeom>
        </p:spPr>
      </p:pic>
      <p:sp>
        <p:nvSpPr>
          <p:cNvPr id="8" name="Content Placeholder 2"/>
          <p:cNvSpPr txBox="1">
            <a:spLocks/>
          </p:cNvSpPr>
          <p:nvPr/>
        </p:nvSpPr>
        <p:spPr>
          <a:xfrm>
            <a:off x="268309" y="3778397"/>
            <a:ext cx="11375051" cy="19791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How strong is a 10 dB signal? (it depends on the reference signal)</a:t>
            </a:r>
          </a:p>
          <a:p>
            <a:pPr indent="190500"/>
            <a:r>
              <a:rPr lang="en-US" sz="2000" dirty="0"/>
              <a:t>Positive dB value is power gain, negative dB value is power loss</a:t>
            </a:r>
          </a:p>
          <a:p>
            <a:pPr indent="190500"/>
            <a:r>
              <a:rPr lang="en-US" sz="2000" dirty="0"/>
              <a:t>e.g. given 7 </a:t>
            </a:r>
            <a:r>
              <a:rPr lang="en-US" sz="2000" dirty="0" err="1"/>
              <a:t>mW</a:t>
            </a:r>
            <a:r>
              <a:rPr lang="en-US" sz="2000" dirty="0"/>
              <a:t> power, a +10 dB signal gain is 70 </a:t>
            </a:r>
            <a:r>
              <a:rPr lang="en-US" sz="2000" dirty="0" err="1"/>
              <a:t>mW</a:t>
            </a:r>
            <a:endParaRPr lang="en-US" sz="2000" dirty="0"/>
          </a:p>
          <a:p>
            <a:pPr indent="190500"/>
            <a:r>
              <a:rPr lang="en-US" sz="2000" dirty="0"/>
              <a:t>e.g. given 7 </a:t>
            </a:r>
            <a:r>
              <a:rPr lang="en-US" sz="2000" dirty="0" err="1"/>
              <a:t>mW</a:t>
            </a:r>
            <a:r>
              <a:rPr lang="en-US" sz="2000" dirty="0"/>
              <a:t> power, a -10 dB signal gain (loss) is 0.7 </a:t>
            </a:r>
            <a:r>
              <a:rPr lang="en-US" sz="2000" dirty="0" err="1"/>
              <a:t>mW</a:t>
            </a:r>
            <a:endParaRPr lang="en-US" sz="2000" dirty="0"/>
          </a:p>
        </p:txBody>
      </p:sp>
      <p:sp>
        <p:nvSpPr>
          <p:cNvPr id="9" name="Content Placeholder 2"/>
          <p:cNvSpPr txBox="1">
            <a:spLocks/>
          </p:cNvSpPr>
          <p:nvPr/>
        </p:nvSpPr>
        <p:spPr>
          <a:xfrm>
            <a:off x="268308" y="5366545"/>
            <a:ext cx="11375051" cy="12171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smtClean="0"/>
              <a:t>Power </a:t>
            </a:r>
            <a:r>
              <a:rPr lang="en-US" sz="2000" b="1" dirty="0"/>
              <a:t>Difference (in dB) between </a:t>
            </a:r>
            <a:r>
              <a:rPr lang="en-US" sz="2000" b="1" dirty="0" err="1"/>
              <a:t>Tx</a:t>
            </a:r>
            <a:r>
              <a:rPr lang="en-US" sz="2000" b="1" dirty="0"/>
              <a:t> and Rx signal:</a:t>
            </a:r>
          </a:p>
          <a:p>
            <a:pPr indent="22225"/>
            <a:r>
              <a:rPr lang="en-US" sz="1800" dirty="0" smtClean="0"/>
              <a:t>  Power Difference (dB) = 10 * log(Power Rx(Watt) / Power </a:t>
            </a:r>
            <a:r>
              <a:rPr lang="en-US" sz="1800" dirty="0" err="1" smtClean="0"/>
              <a:t>Tx</a:t>
            </a:r>
            <a:r>
              <a:rPr lang="en-US" sz="1800" dirty="0" smtClean="0"/>
              <a:t> (Watt))</a:t>
            </a:r>
            <a:endParaRPr lang="en-US" sz="1800" dirty="0"/>
          </a:p>
          <a:p>
            <a:pPr indent="22225"/>
            <a:r>
              <a:rPr lang="en-US" sz="1800" dirty="0" smtClean="0"/>
              <a:t>  Gain </a:t>
            </a:r>
            <a:r>
              <a:rPr lang="en-US" sz="1800" dirty="0"/>
              <a:t>and Loss are relative power measurements: dB is the unit</a:t>
            </a:r>
          </a:p>
        </p:txBody>
      </p:sp>
    </p:spTree>
    <p:extLst>
      <p:ext uri="{BB962C8B-B14F-4D97-AF65-F5344CB8AC3E}">
        <p14:creationId xmlns:p14="http://schemas.microsoft.com/office/powerpoint/2010/main" val="1507853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Analog and digital electronics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Electronic equipment generally works on information in either analog or digital format</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In an old-fashioned transistor radio, broadcast signals enter the radio's circuitry via the antenna sticking out of the case</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a:latin typeface="Comic Sans MS" panose="030F0702030302020204" pitchFamily="66" charset="0"/>
              </a:rPr>
              <a:t> </a:t>
            </a:r>
            <a:r>
              <a:rPr lang="en-US" sz="2200" dirty="0" smtClean="0">
                <a:latin typeface="Comic Sans MS" panose="030F0702030302020204" pitchFamily="66" charset="0"/>
              </a:rPr>
              <a:t>But </a:t>
            </a:r>
            <a:r>
              <a:rPr lang="en-US" sz="2200" dirty="0">
                <a:latin typeface="Comic Sans MS" panose="030F0702030302020204" pitchFamily="66" charset="0"/>
              </a:rPr>
              <a:t>in a modern digital radio, things happen in a different way. </a:t>
            </a:r>
            <a:endParaRPr lang="en-US" sz="2200" dirty="0" smtClean="0">
              <a:latin typeface="Comic Sans MS" panose="030F0702030302020204" pitchFamily="66" charset="0"/>
            </a:endParaRP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It's </a:t>
            </a:r>
            <a:r>
              <a:rPr lang="en-US" sz="2200" dirty="0">
                <a:latin typeface="Comic Sans MS" panose="030F0702030302020204" pitchFamily="66" charset="0"/>
              </a:rPr>
              <a:t>a very different way of processing information and it has both advantages and disadvantages</a:t>
            </a:r>
            <a:r>
              <a:rPr lang="en-US" sz="2200" dirty="0" smtClean="0">
                <a:latin typeface="Comic Sans MS" panose="030F0702030302020204" pitchFamily="66" charset="0"/>
              </a:rPr>
              <a:t>.</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8"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412480" y="2819400"/>
            <a:ext cx="3596640" cy="3032760"/>
          </a:xfrm>
          <a:prstGeom prst="snip2DiagRect">
            <a:avLst>
              <a:gd name="adj1" fmla="val 0"/>
              <a:gd name="adj2" fmla="val 16667"/>
            </a:avLst>
          </a:prstGeom>
          <a:noFill/>
          <a:ln>
            <a:noFill/>
          </a:ln>
        </p:spPr>
      </p:pic>
    </p:spTree>
    <p:extLst>
      <p:ext uri="{BB962C8B-B14F-4D97-AF65-F5344CB8AC3E}">
        <p14:creationId xmlns:p14="http://schemas.microsoft.com/office/powerpoint/2010/main" val="1712618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1"/>
            <a:ext cx="11375051" cy="1633008"/>
          </a:xfrm>
        </p:spPr>
        <p:txBody>
          <a:bodyPr>
            <a:noAutofit/>
          </a:bodyPr>
          <a:lstStyle/>
          <a:p>
            <a:r>
              <a:rPr lang="en-US" sz="2000" b="1" dirty="0"/>
              <a:t>Advantage of dB: what is better?</a:t>
            </a:r>
          </a:p>
          <a:p>
            <a:pPr indent="282575"/>
            <a:r>
              <a:rPr lang="en-US" sz="2000" dirty="0" smtClean="0"/>
              <a:t>E.g.: A signal transmitted at [TX] 100 </a:t>
            </a:r>
            <a:r>
              <a:rPr lang="en-US" sz="2000" dirty="0" err="1" smtClean="0"/>
              <a:t>mW</a:t>
            </a:r>
            <a:r>
              <a:rPr lang="en-US" sz="2000" dirty="0" smtClean="0"/>
              <a:t> is received at [RX] 0.000005 </a:t>
            </a:r>
            <a:r>
              <a:rPr lang="en-US" sz="2000" dirty="0" err="1" smtClean="0"/>
              <a:t>mW</a:t>
            </a:r>
            <a:endParaRPr lang="en-US" sz="2000" dirty="0" smtClean="0"/>
          </a:p>
          <a:p>
            <a:pPr marL="715963" indent="92075"/>
            <a:r>
              <a:rPr lang="en-US" sz="1800" dirty="0" smtClean="0"/>
              <a:t> Power Difference (dB) = 10 * log([RX] /[TX]) = 10 * log(0.000005mW/100mW) = -73</a:t>
            </a:r>
          </a:p>
          <a:p>
            <a:pPr marL="715963" indent="92075"/>
            <a:r>
              <a:rPr lang="en-US" sz="1800" dirty="0" smtClean="0"/>
              <a:t> A signal transmitted at 100 </a:t>
            </a:r>
            <a:r>
              <a:rPr lang="en-US" sz="1800" dirty="0" err="1" smtClean="0"/>
              <a:t>mW</a:t>
            </a:r>
            <a:r>
              <a:rPr lang="en-US" sz="1800" dirty="0" smtClean="0"/>
              <a:t> is received with gain (loss) –73 dB</a:t>
            </a:r>
            <a:endParaRPr lang="en-US" sz="1800" dirty="0"/>
          </a:p>
        </p:txBody>
      </p:sp>
      <p:sp>
        <p:nvSpPr>
          <p:cNvPr id="7" name="Content Placeholder 2"/>
          <p:cNvSpPr txBox="1">
            <a:spLocks/>
          </p:cNvSpPr>
          <p:nvPr/>
        </p:nvSpPr>
        <p:spPr>
          <a:xfrm>
            <a:off x="268309" y="2754129"/>
            <a:ext cx="11923691" cy="16330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Advantage of dB: what is better?</a:t>
            </a:r>
          </a:p>
          <a:p>
            <a:pPr indent="22225"/>
            <a:r>
              <a:rPr lang="en-US" sz="2000" dirty="0" smtClean="0"/>
              <a:t>  E.g</a:t>
            </a:r>
            <a:r>
              <a:rPr lang="en-US" sz="2000" dirty="0"/>
              <a:t>.: A signal transmitted at 100 </a:t>
            </a:r>
            <a:r>
              <a:rPr lang="en-US" sz="2000" dirty="0" err="1"/>
              <a:t>mW</a:t>
            </a:r>
            <a:r>
              <a:rPr lang="en-US" sz="2000" dirty="0"/>
              <a:t> is received at 0.000005 </a:t>
            </a:r>
            <a:r>
              <a:rPr lang="en-US" sz="2000" dirty="0" err="1"/>
              <a:t>mW</a:t>
            </a:r>
            <a:r>
              <a:rPr lang="en-US" sz="2000" dirty="0"/>
              <a:t>, then it </a:t>
            </a:r>
            <a:r>
              <a:rPr lang="en-US" sz="2000" dirty="0" smtClean="0"/>
              <a:t>is amplified </a:t>
            </a:r>
            <a:r>
              <a:rPr lang="en-US" sz="2000" dirty="0"/>
              <a:t>(*100) to </a:t>
            </a:r>
            <a:r>
              <a:rPr lang="en-US" sz="2000" dirty="0" smtClean="0"/>
              <a:t>0.0005  </a:t>
            </a:r>
            <a:r>
              <a:rPr lang="en-US" sz="2000" dirty="0" err="1" smtClean="0"/>
              <a:t>mW</a:t>
            </a:r>
            <a:r>
              <a:rPr lang="en-US" sz="2000" dirty="0" smtClean="0"/>
              <a:t>   	….. </a:t>
            </a:r>
            <a:r>
              <a:rPr lang="en-US" sz="2000" dirty="0"/>
              <a:t>???</a:t>
            </a:r>
          </a:p>
          <a:p>
            <a:pPr indent="22225"/>
            <a:r>
              <a:rPr lang="en-US" sz="2000" dirty="0" smtClean="0"/>
              <a:t>   A </a:t>
            </a:r>
            <a:r>
              <a:rPr lang="en-US" sz="2000" dirty="0"/>
              <a:t>signal transmitted at 100 </a:t>
            </a:r>
            <a:r>
              <a:rPr lang="en-US" sz="2000" dirty="0" err="1"/>
              <a:t>mW</a:t>
            </a:r>
            <a:r>
              <a:rPr lang="en-US" sz="2000" dirty="0"/>
              <a:t> is received with gain (loss) -73+20= -53 dB</a:t>
            </a:r>
            <a:endParaRPr lang="en-US"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550" y="4387137"/>
            <a:ext cx="6872192" cy="2297508"/>
          </a:xfrm>
          <a:prstGeom prst="rect">
            <a:avLst/>
          </a:prstGeom>
        </p:spPr>
      </p:pic>
    </p:spTree>
    <p:extLst>
      <p:ext uri="{BB962C8B-B14F-4D97-AF65-F5344CB8AC3E}">
        <p14:creationId xmlns:p14="http://schemas.microsoft.com/office/powerpoint/2010/main" val="28186595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0"/>
            <a:ext cx="11375051" cy="5112040"/>
          </a:xfrm>
        </p:spPr>
        <p:txBody>
          <a:bodyPr>
            <a:noAutofit/>
          </a:bodyPr>
          <a:lstStyle/>
          <a:p>
            <a:r>
              <a:rPr lang="en-US" sz="2400" b="1" dirty="0"/>
              <a:t>dBm: dB-</a:t>
            </a:r>
            <a:r>
              <a:rPr lang="en-US" sz="2400" b="1" dirty="0" err="1"/>
              <a:t>milliWatt</a:t>
            </a:r>
            <a:r>
              <a:rPr lang="en-US" sz="2400" b="1" dirty="0"/>
              <a:t>, the absolute measure of signal </a:t>
            </a:r>
            <a:r>
              <a:rPr lang="en-US" sz="2400" b="1" dirty="0" smtClean="0"/>
              <a:t>power</a:t>
            </a:r>
          </a:p>
          <a:p>
            <a:pPr indent="373063"/>
            <a:r>
              <a:rPr lang="en-US" sz="2000" dirty="0" smtClean="0"/>
              <a:t>Assumption</a:t>
            </a:r>
            <a:r>
              <a:rPr lang="en-US" sz="2000" dirty="0"/>
              <a:t>: reference signal is 1 </a:t>
            </a:r>
            <a:r>
              <a:rPr lang="en-US" sz="2000" dirty="0" err="1"/>
              <a:t>mW</a:t>
            </a:r>
            <a:r>
              <a:rPr lang="en-US" sz="2000" dirty="0"/>
              <a:t> = 0 </a:t>
            </a:r>
            <a:r>
              <a:rPr lang="en-US" sz="2000" dirty="0" err="1"/>
              <a:t>dBm</a:t>
            </a:r>
            <a:r>
              <a:rPr lang="en-US" sz="2000" dirty="0"/>
              <a:t>(normalization factor)</a:t>
            </a:r>
          </a:p>
          <a:p>
            <a:pPr indent="373063"/>
            <a:r>
              <a:rPr lang="en-US" sz="2000" dirty="0" smtClean="0"/>
              <a:t>Useful </a:t>
            </a:r>
            <a:r>
              <a:rPr lang="en-US" sz="2000" dirty="0"/>
              <a:t>for gain/loss calculation without passing through </a:t>
            </a:r>
            <a:r>
              <a:rPr lang="en-US" sz="2000" dirty="0" err="1"/>
              <a:t>mW</a:t>
            </a:r>
            <a:endParaRPr lang="en-US" sz="2000" dirty="0"/>
          </a:p>
          <a:p>
            <a:pPr marL="990600" indent="0"/>
            <a:r>
              <a:rPr lang="en-US" sz="2000" dirty="0" smtClean="0"/>
              <a:t>  E.g</a:t>
            </a:r>
            <a:r>
              <a:rPr lang="en-US" sz="2000" dirty="0"/>
              <a:t>. access point transmits 100 </a:t>
            </a:r>
            <a:r>
              <a:rPr lang="en-US" sz="2000" dirty="0" err="1"/>
              <a:t>mW</a:t>
            </a:r>
            <a:r>
              <a:rPr lang="en-US" sz="2000" dirty="0"/>
              <a:t> = 1mW (*10*10) =+20 dBm</a:t>
            </a:r>
          </a:p>
          <a:p>
            <a:pPr marL="990600" indent="0"/>
            <a:r>
              <a:rPr lang="en-US" sz="2000" dirty="0" smtClean="0"/>
              <a:t>  PCMCIA </a:t>
            </a:r>
            <a:r>
              <a:rPr lang="en-US" sz="2000" dirty="0"/>
              <a:t>card transmits at 30 </a:t>
            </a:r>
            <a:r>
              <a:rPr lang="en-US" sz="2000" dirty="0" err="1"/>
              <a:t>mW</a:t>
            </a:r>
            <a:r>
              <a:rPr lang="en-US" sz="2000" dirty="0"/>
              <a:t> = 1mW (*10*3) = +14.7 </a:t>
            </a:r>
            <a:r>
              <a:rPr lang="en-US" sz="2000" dirty="0" smtClean="0"/>
              <a:t>dBm</a:t>
            </a:r>
          </a:p>
          <a:p>
            <a:pPr marL="990600" indent="0"/>
            <a:endParaRPr lang="en-US" sz="2000" dirty="0" smtClean="0"/>
          </a:p>
          <a:p>
            <a:r>
              <a:rPr lang="en-US" sz="2400" b="1" dirty="0" smtClean="0"/>
              <a:t>E.g</a:t>
            </a:r>
            <a:r>
              <a:rPr lang="en-US" sz="2400" b="1" dirty="0"/>
              <a:t>. </a:t>
            </a:r>
            <a:r>
              <a:rPr lang="en-US" sz="2400" b="1" dirty="0" err="1"/>
              <a:t>Tx</a:t>
            </a:r>
            <a:r>
              <a:rPr lang="en-US" sz="2400" b="1" dirty="0"/>
              <a:t>= 30 </a:t>
            </a:r>
            <a:r>
              <a:rPr lang="en-US" sz="2400" b="1" dirty="0" err="1"/>
              <a:t>mW</a:t>
            </a:r>
            <a:r>
              <a:rPr lang="en-US" sz="2400" b="1" dirty="0"/>
              <a:t>, cable –2 dB, amplifier +9 dB:</a:t>
            </a:r>
          </a:p>
          <a:p>
            <a:pPr indent="22225"/>
            <a:r>
              <a:rPr lang="en-US" sz="2000" dirty="0" smtClean="0"/>
              <a:t> 30 </a:t>
            </a:r>
            <a:r>
              <a:rPr lang="en-US" sz="2000" dirty="0" err="1"/>
              <a:t>mW</a:t>
            </a:r>
            <a:r>
              <a:rPr lang="en-US" sz="2000" dirty="0"/>
              <a:t> = 1mW *10 *3 = 14.7 dBm</a:t>
            </a:r>
          </a:p>
          <a:p>
            <a:pPr indent="22225"/>
            <a:r>
              <a:rPr lang="en-US" sz="2000" dirty="0" smtClean="0"/>
              <a:t> IR </a:t>
            </a:r>
            <a:r>
              <a:rPr lang="en-US" sz="2000" dirty="0"/>
              <a:t>power : 14.7 </a:t>
            </a:r>
            <a:r>
              <a:rPr lang="en-US" sz="2000" dirty="0" smtClean="0"/>
              <a:t>dBm </a:t>
            </a:r>
            <a:r>
              <a:rPr lang="en-US" sz="2000" dirty="0"/>
              <a:t>–2dB +9dB = 21.7 dBm (147.91 </a:t>
            </a:r>
            <a:r>
              <a:rPr lang="en-US" sz="2000" dirty="0" err="1"/>
              <a:t>mW</a:t>
            </a:r>
            <a:r>
              <a:rPr lang="en-US" sz="2000" dirty="0" smtClean="0"/>
              <a:t>)</a:t>
            </a:r>
          </a:p>
          <a:p>
            <a:pPr indent="22225"/>
            <a:endParaRPr lang="en-US" sz="2000" dirty="0"/>
          </a:p>
          <a:p>
            <a:r>
              <a:rPr lang="en-US" sz="2400" b="1" dirty="0"/>
              <a:t> </a:t>
            </a:r>
            <a:r>
              <a:rPr lang="en-US" sz="2400" b="1" dirty="0" smtClean="0"/>
              <a:t>In </a:t>
            </a:r>
            <a:r>
              <a:rPr lang="en-US" sz="2400" b="1" dirty="0"/>
              <a:t>general, for converting </a:t>
            </a:r>
            <a:r>
              <a:rPr lang="en-US" sz="2400" b="1" dirty="0" err="1"/>
              <a:t>mW</a:t>
            </a:r>
            <a:r>
              <a:rPr lang="en-US" sz="2400" b="1" dirty="0"/>
              <a:t> to dBm and </a:t>
            </a:r>
            <a:r>
              <a:rPr lang="en-US" sz="2400" b="1" dirty="0" err="1"/>
              <a:t>viceversa</a:t>
            </a:r>
            <a:r>
              <a:rPr lang="en-US" sz="2400" b="1" dirty="0"/>
              <a:t>:</a:t>
            </a:r>
          </a:p>
          <a:p>
            <a:pPr indent="373063"/>
            <a:r>
              <a:rPr lang="en-US" sz="2000" dirty="0" smtClean="0"/>
              <a:t> </a:t>
            </a:r>
            <a:r>
              <a:rPr lang="en-US" sz="2000" dirty="0" err="1" smtClean="0"/>
              <a:t>P</a:t>
            </a:r>
            <a:r>
              <a:rPr lang="en-US" sz="2000" baseline="-25000" dirty="0" err="1" smtClean="0"/>
              <a:t>dBm</a:t>
            </a:r>
            <a:r>
              <a:rPr lang="en-US" sz="2000" baseline="-25000" dirty="0" smtClean="0"/>
              <a:t> </a:t>
            </a:r>
            <a:r>
              <a:rPr lang="en-US" sz="2000" dirty="0" smtClean="0"/>
              <a:t>= 10 log(</a:t>
            </a:r>
            <a:r>
              <a:rPr lang="en-US" sz="2000" dirty="0" err="1" smtClean="0"/>
              <a:t>P</a:t>
            </a:r>
            <a:r>
              <a:rPr lang="en-US" sz="2000" baseline="-25000" dirty="0" err="1" smtClean="0"/>
              <a:t>mW</a:t>
            </a:r>
            <a:r>
              <a:rPr lang="en-US" sz="2000" dirty="0" smtClean="0"/>
              <a:t>) and </a:t>
            </a:r>
            <a:r>
              <a:rPr lang="en-US" sz="2000" dirty="0" err="1" smtClean="0"/>
              <a:t>P</a:t>
            </a:r>
            <a:r>
              <a:rPr lang="en-US" sz="2000" baseline="-25000" dirty="0" err="1" smtClean="0"/>
              <a:t>mW</a:t>
            </a:r>
            <a:r>
              <a:rPr lang="en-US" sz="2000" dirty="0" smtClean="0"/>
              <a:t> </a:t>
            </a:r>
            <a:r>
              <a:rPr lang="en-US" sz="2000" dirty="0"/>
              <a:t>= </a:t>
            </a:r>
            <a:r>
              <a:rPr lang="en-US" sz="2000" dirty="0" smtClean="0"/>
              <a:t>10 </a:t>
            </a:r>
            <a:r>
              <a:rPr lang="en-US" sz="2000" baseline="30000" dirty="0" smtClean="0"/>
              <a:t>(</a:t>
            </a:r>
            <a:r>
              <a:rPr lang="en-US" sz="2000" baseline="30000" dirty="0" err="1" smtClean="0"/>
              <a:t>PdBm</a:t>
            </a:r>
            <a:r>
              <a:rPr lang="en-US" sz="2000" baseline="30000" dirty="0" smtClean="0"/>
              <a:t> </a:t>
            </a:r>
            <a:r>
              <a:rPr lang="en-US" sz="2000" baseline="30000" dirty="0"/>
              <a:t>/10)</a:t>
            </a:r>
          </a:p>
        </p:txBody>
      </p:sp>
    </p:spTree>
    <p:extLst>
      <p:ext uri="{BB962C8B-B14F-4D97-AF65-F5344CB8AC3E}">
        <p14:creationId xmlns:p14="http://schemas.microsoft.com/office/powerpoint/2010/main" val="3702345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smtClean="0"/>
              <a:t>mW</a:t>
            </a:r>
            <a:r>
              <a:rPr lang="en-US" dirty="0" smtClean="0"/>
              <a:t> </a:t>
            </a:r>
            <a:r>
              <a:rPr lang="en-US" dirty="0"/>
              <a:t>- dBm: conversion table</a:t>
            </a:r>
            <a:endParaRPr lang="en-US"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082" y="1762125"/>
            <a:ext cx="8900005" cy="5095875"/>
          </a:xfrm>
          <a:prstGeom prst="rect">
            <a:avLst/>
          </a:prstGeom>
        </p:spPr>
      </p:pic>
    </p:spTree>
    <p:extLst>
      <p:ext uri="{BB962C8B-B14F-4D97-AF65-F5344CB8AC3E}">
        <p14:creationId xmlns:p14="http://schemas.microsoft.com/office/powerpoint/2010/main" val="17576730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Power measurement</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0"/>
            <a:ext cx="11375051" cy="2429800"/>
          </a:xfrm>
        </p:spPr>
        <p:txBody>
          <a:bodyPr>
            <a:noAutofit/>
          </a:bodyPr>
          <a:lstStyle/>
          <a:p>
            <a:r>
              <a:rPr lang="en-US" sz="2400" b="1" dirty="0" smtClean="0"/>
              <a:t>dBi</a:t>
            </a:r>
            <a:r>
              <a:rPr lang="en-US" sz="2400" b="1" dirty="0"/>
              <a:t>: dB-isotropic, the normalized measure of antenna passive gain</a:t>
            </a:r>
          </a:p>
          <a:p>
            <a:pPr indent="373063"/>
            <a:r>
              <a:rPr lang="en-US" sz="2400" dirty="0" smtClean="0"/>
              <a:t>Assumption</a:t>
            </a:r>
            <a:r>
              <a:rPr lang="en-US" sz="2400" dirty="0"/>
              <a:t>: an isotropic radiator has 100% efficiency in radiating</a:t>
            </a:r>
          </a:p>
          <a:p>
            <a:pPr indent="373063">
              <a:buNone/>
            </a:pPr>
            <a:r>
              <a:rPr lang="en-US" sz="2400" dirty="0"/>
              <a:t>energy in uniform way in every direction (e.g. the Sun)</a:t>
            </a:r>
          </a:p>
          <a:p>
            <a:pPr indent="373063"/>
            <a:r>
              <a:rPr lang="en-US" sz="2400" dirty="0" smtClean="0"/>
              <a:t>Antennas </a:t>
            </a:r>
            <a:r>
              <a:rPr lang="en-US" sz="2400" dirty="0"/>
              <a:t>concentrate energy in non-isotropic way, resulting in</a:t>
            </a:r>
          </a:p>
          <a:p>
            <a:pPr indent="373063">
              <a:buNone/>
            </a:pPr>
            <a:r>
              <a:rPr lang="en-US" sz="2400" dirty="0"/>
              <a:t>passive gain (space dependent). Ideal antenna: zero length dipole</a:t>
            </a:r>
            <a:endParaRPr lang="en-US" sz="2000" baseline="30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22" y="3749040"/>
            <a:ext cx="7762875" cy="2752725"/>
          </a:xfrm>
          <a:prstGeom prst="rect">
            <a:avLst/>
          </a:prstGeom>
        </p:spPr>
      </p:pic>
    </p:spTree>
    <p:extLst>
      <p:ext uri="{BB962C8B-B14F-4D97-AF65-F5344CB8AC3E}">
        <p14:creationId xmlns:p14="http://schemas.microsoft.com/office/powerpoint/2010/main" val="5871706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Antennas</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0"/>
            <a:ext cx="11923691" cy="5294920"/>
          </a:xfrm>
        </p:spPr>
        <p:txBody>
          <a:bodyPr>
            <a:noAutofit/>
          </a:bodyPr>
          <a:lstStyle/>
          <a:p>
            <a:r>
              <a:rPr lang="en-US" sz="2400" b="1" dirty="0" smtClean="0"/>
              <a:t>Illustration </a:t>
            </a:r>
            <a:r>
              <a:rPr lang="en-US" sz="2400" b="1" dirty="0"/>
              <a:t>of general issues</a:t>
            </a:r>
          </a:p>
          <a:p>
            <a:pPr marL="625475" indent="555625"/>
            <a:r>
              <a:rPr lang="en-US" sz="2400" dirty="0" smtClean="0"/>
              <a:t>Convert </a:t>
            </a:r>
            <a:r>
              <a:rPr lang="en-US" sz="2400" dirty="0"/>
              <a:t>electrical energy in RF waves (transmission), and </a:t>
            </a:r>
            <a:r>
              <a:rPr lang="en-US" sz="2400" dirty="0" smtClean="0"/>
              <a:t>RF waves </a:t>
            </a:r>
            <a:r>
              <a:rPr lang="en-US" sz="2400" dirty="0"/>
              <a:t>in </a:t>
            </a:r>
            <a:r>
              <a:rPr lang="en-US" sz="2400" dirty="0" smtClean="0"/>
              <a:t>electrical 			energy </a:t>
            </a:r>
            <a:r>
              <a:rPr lang="en-US" sz="2400" dirty="0"/>
              <a:t>(reception)</a:t>
            </a:r>
          </a:p>
          <a:p>
            <a:pPr marL="625475" indent="555625"/>
            <a:r>
              <a:rPr lang="en-US" sz="2400" dirty="0" smtClean="0"/>
              <a:t>Size </a:t>
            </a:r>
            <a:r>
              <a:rPr lang="en-US" sz="2400" dirty="0"/>
              <a:t>of antenna is related to RF frequency of transmission </a:t>
            </a:r>
            <a:r>
              <a:rPr lang="en-US" sz="2400" dirty="0" smtClean="0"/>
              <a:t>and reception</a:t>
            </a:r>
            <a:endParaRPr lang="en-US" sz="2400" dirty="0"/>
          </a:p>
          <a:p>
            <a:pPr marL="625475" indent="555625"/>
            <a:r>
              <a:rPr lang="en-US" sz="2400" dirty="0" smtClean="0"/>
              <a:t>Shape </a:t>
            </a:r>
            <a:r>
              <a:rPr lang="en-US" sz="2400" dirty="0"/>
              <a:t>(structure) of the antenna is related to RF radiation pattern</a:t>
            </a:r>
          </a:p>
          <a:p>
            <a:r>
              <a:rPr lang="en-US" sz="2400" b="1" dirty="0" smtClean="0"/>
              <a:t> </a:t>
            </a:r>
            <a:r>
              <a:rPr lang="en-US" sz="2400" b="1" dirty="0"/>
              <a:t>Radiation patterns of different antenna types</a:t>
            </a:r>
          </a:p>
          <a:p>
            <a:r>
              <a:rPr lang="en-US" sz="2400" b="1" dirty="0" smtClean="0"/>
              <a:t> </a:t>
            </a:r>
            <a:r>
              <a:rPr lang="en-US" sz="2400" b="1" dirty="0"/>
              <a:t>Positioning antennas</a:t>
            </a:r>
          </a:p>
          <a:p>
            <a:pPr marL="625475" indent="373063"/>
            <a:r>
              <a:rPr lang="en-US" sz="2400" dirty="0" smtClean="0"/>
              <a:t> </a:t>
            </a:r>
            <a:r>
              <a:rPr lang="en-US" sz="2400" dirty="0"/>
              <a:t>Maximum coverage of workspace</a:t>
            </a:r>
          </a:p>
          <a:p>
            <a:pPr marL="625475" indent="373063"/>
            <a:r>
              <a:rPr lang="en-US" sz="2400" dirty="0" smtClean="0"/>
              <a:t> </a:t>
            </a:r>
            <a:r>
              <a:rPr lang="en-US" sz="2400" dirty="0"/>
              <a:t>Security issues</a:t>
            </a:r>
          </a:p>
          <a:p>
            <a:r>
              <a:rPr lang="en-US" sz="2400" b="1" dirty="0" smtClean="0"/>
              <a:t> </a:t>
            </a:r>
            <a:r>
              <a:rPr lang="en-US" sz="2400" b="1" dirty="0"/>
              <a:t>Real antenna types: </a:t>
            </a:r>
            <a:r>
              <a:rPr lang="en-US" sz="2400" b="1" dirty="0" err="1"/>
              <a:t>omni</a:t>
            </a:r>
            <a:r>
              <a:rPr lang="en-US" sz="2400" b="1" dirty="0"/>
              <a:t>-directional, semi-directional, highly-directional</a:t>
            </a:r>
            <a:endParaRPr lang="en-US" sz="2000" baseline="30000" dirty="0"/>
          </a:p>
        </p:txBody>
      </p:sp>
    </p:spTree>
    <p:extLst>
      <p:ext uri="{BB962C8B-B14F-4D97-AF65-F5344CB8AC3E}">
        <p14:creationId xmlns:p14="http://schemas.microsoft.com/office/powerpoint/2010/main" val="3263321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Path Loss</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0"/>
            <a:ext cx="11923691" cy="3069880"/>
          </a:xfrm>
        </p:spPr>
        <p:txBody>
          <a:bodyPr>
            <a:noAutofit/>
          </a:bodyPr>
          <a:lstStyle/>
          <a:p>
            <a:r>
              <a:rPr lang="en-US" sz="2400" b="1" dirty="0" smtClean="0"/>
              <a:t>Path </a:t>
            </a:r>
            <a:r>
              <a:rPr lang="en-US" sz="2400" b="1" dirty="0"/>
              <a:t>Loss: RF signal “dispersion” (attenuation) as </a:t>
            </a:r>
            <a:r>
              <a:rPr lang="en-US" sz="2400" b="1" dirty="0" smtClean="0"/>
              <a:t>a function </a:t>
            </a:r>
            <a:r>
              <a:rPr lang="en-US" sz="2400" b="1" dirty="0"/>
              <a:t>of distance</a:t>
            </a:r>
          </a:p>
          <a:p>
            <a:pPr indent="465138"/>
            <a:r>
              <a:rPr lang="en-US" sz="2400" dirty="0" smtClean="0"/>
              <a:t>E.g</a:t>
            </a:r>
            <a:r>
              <a:rPr lang="en-US" sz="2400" dirty="0"/>
              <a:t>. Possible formulas (36.6 or 32.4)</a:t>
            </a:r>
          </a:p>
          <a:p>
            <a:pPr marL="1158875" indent="0"/>
            <a:r>
              <a:rPr lang="en-US" sz="2000" dirty="0" smtClean="0"/>
              <a:t> Free </a:t>
            </a:r>
            <a:r>
              <a:rPr lang="en-US" sz="2000" dirty="0"/>
              <a:t>space: Loss (in dB) = 36.6+(20*log10(F))+(20*log10(D))</a:t>
            </a:r>
          </a:p>
          <a:p>
            <a:pPr marL="1158875" indent="0"/>
            <a:r>
              <a:rPr lang="en-US" sz="2000" dirty="0" smtClean="0"/>
              <a:t>  F </a:t>
            </a:r>
            <a:r>
              <a:rPr lang="en-US" sz="2000" dirty="0"/>
              <a:t>(</a:t>
            </a:r>
            <a:r>
              <a:rPr lang="en-US" sz="2000" dirty="0" err="1"/>
              <a:t>Mhz</a:t>
            </a:r>
            <a:r>
              <a:rPr lang="en-US" sz="2000" dirty="0"/>
              <a:t>), D (miles)</a:t>
            </a:r>
          </a:p>
          <a:p>
            <a:r>
              <a:rPr lang="en-US" sz="2400" b="1" dirty="0" smtClean="0"/>
              <a:t>Link </a:t>
            </a:r>
            <a:r>
              <a:rPr lang="en-US" sz="2400" b="1" dirty="0"/>
              <a:t>budget issue: 6 dB rule</a:t>
            </a:r>
          </a:p>
          <a:p>
            <a:pPr indent="282575"/>
            <a:r>
              <a:rPr lang="en-US" sz="2400" dirty="0" smtClean="0"/>
              <a:t>Each </a:t>
            </a:r>
            <a:r>
              <a:rPr lang="en-US" sz="2400" dirty="0"/>
              <a:t>6 dB increase in EIRP (signal x 4) implies double </a:t>
            </a:r>
            <a:r>
              <a:rPr lang="en-US" sz="2400" dirty="0" err="1"/>
              <a:t>Tx</a:t>
            </a:r>
            <a:r>
              <a:rPr lang="en-US" sz="2400" dirty="0"/>
              <a:t> </a:t>
            </a:r>
            <a:r>
              <a:rPr lang="en-US" sz="2400" dirty="0" smtClean="0"/>
              <a:t>range (e.g</a:t>
            </a:r>
            <a:r>
              <a:rPr lang="en-US" sz="2400" dirty="0"/>
              <a:t>. see table below: </a:t>
            </a:r>
            <a:r>
              <a:rPr lang="en-US" sz="2400" dirty="0" smtClean="0"/>
              <a:t>	2.4Ghz </a:t>
            </a:r>
            <a:r>
              <a:rPr lang="en-US" sz="2400" dirty="0"/>
              <a:t>Path Loss vs distance)</a:t>
            </a:r>
            <a:endParaRPr lang="en-US" sz="2000" baseline="30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724" y="4267200"/>
            <a:ext cx="5380295" cy="2468880"/>
          </a:xfrm>
          <a:prstGeom prst="rect">
            <a:avLst/>
          </a:prstGeom>
        </p:spPr>
      </p:pic>
    </p:spTree>
    <p:extLst>
      <p:ext uri="{BB962C8B-B14F-4D97-AF65-F5344CB8AC3E}">
        <p14:creationId xmlns:p14="http://schemas.microsoft.com/office/powerpoint/2010/main" val="42668333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Link Budget Calculation</a:t>
            </a:r>
            <a:endParaRPr lang="en-US" dirty="0">
              <a:latin typeface="Comic Sans MS" panose="030F0702030302020204" pitchFamily="66" charset="0"/>
            </a:endParaRPr>
          </a:p>
        </p:txBody>
      </p:sp>
      <p:sp>
        <p:nvSpPr>
          <p:cNvPr id="23" name="Content Placeholder 2"/>
          <p:cNvSpPr>
            <a:spLocks noGrp="1"/>
          </p:cNvSpPr>
          <p:nvPr>
            <p:ph idx="1"/>
          </p:nvPr>
        </p:nvSpPr>
        <p:spPr>
          <a:xfrm>
            <a:off x="268309" y="1319240"/>
            <a:ext cx="11923691" cy="6773200"/>
          </a:xfrm>
        </p:spPr>
        <p:txBody>
          <a:bodyPr>
            <a:noAutofit/>
          </a:bodyPr>
          <a:lstStyle/>
          <a:p>
            <a:r>
              <a:rPr lang="en-US" sz="2400" b="1" dirty="0" smtClean="0"/>
              <a:t>“</a:t>
            </a:r>
            <a:r>
              <a:rPr lang="en-US" sz="2400" b="1" dirty="0"/>
              <a:t>Link Budget” or “System Operating Margin”</a:t>
            </a:r>
          </a:p>
          <a:p>
            <a:pPr indent="555625"/>
            <a:r>
              <a:rPr lang="en-US" sz="2400" dirty="0" smtClean="0"/>
              <a:t>Excess </a:t>
            </a:r>
            <a:r>
              <a:rPr lang="en-US" sz="2400" dirty="0"/>
              <a:t>of signal between transmitter and receiver</a:t>
            </a:r>
          </a:p>
          <a:p>
            <a:pPr marL="808038" indent="0"/>
            <a:r>
              <a:rPr lang="en-US" sz="2000" dirty="0" smtClean="0"/>
              <a:t> Calculated </a:t>
            </a:r>
            <a:r>
              <a:rPr lang="en-US" sz="2000" dirty="0"/>
              <a:t>for outdoor point-to-point connections</a:t>
            </a:r>
          </a:p>
          <a:p>
            <a:pPr indent="555625"/>
            <a:r>
              <a:rPr lang="en-US" sz="2400" dirty="0" smtClean="0"/>
              <a:t>Measured </a:t>
            </a:r>
            <a:r>
              <a:rPr lang="en-US" sz="2400" dirty="0"/>
              <a:t>in dB (relative) or dBm or </a:t>
            </a:r>
            <a:r>
              <a:rPr lang="en-US" sz="2400" dirty="0" err="1"/>
              <a:t>mW</a:t>
            </a:r>
            <a:r>
              <a:rPr lang="en-US" sz="2400" dirty="0"/>
              <a:t> (absolute)</a:t>
            </a:r>
          </a:p>
          <a:p>
            <a:pPr indent="555625"/>
            <a:r>
              <a:rPr lang="en-US" sz="2400" dirty="0" smtClean="0"/>
              <a:t>Calculation</a:t>
            </a:r>
            <a:r>
              <a:rPr lang="en-US" sz="2400" dirty="0"/>
              <a:t>:</a:t>
            </a:r>
          </a:p>
          <a:p>
            <a:pPr marL="898525" indent="0"/>
            <a:r>
              <a:rPr lang="en-US" sz="2000" dirty="0" smtClean="0"/>
              <a:t> Receiver </a:t>
            </a:r>
            <a:r>
              <a:rPr lang="en-US" sz="2000" dirty="0"/>
              <a:t>sensitivity RS (weakest detectable signal)</a:t>
            </a:r>
          </a:p>
          <a:p>
            <a:pPr marL="1249363" indent="0"/>
            <a:r>
              <a:rPr lang="en-US" sz="1800" dirty="0" smtClean="0"/>
              <a:t> The </a:t>
            </a:r>
            <a:r>
              <a:rPr lang="en-US" sz="1800" dirty="0"/>
              <a:t>lower the better: e.g. IEEE 802.11 card (see device manual), -</a:t>
            </a:r>
            <a:r>
              <a:rPr lang="en-US" sz="1800" dirty="0" smtClean="0"/>
              <a:t>95  dBm </a:t>
            </a:r>
            <a:r>
              <a:rPr lang="en-US" sz="1800" dirty="0"/>
              <a:t>(1Mbps), -93 dBm (2 Mbps), -90 dBm (5.5 Mbps), -87 dBm (</a:t>
            </a:r>
            <a:r>
              <a:rPr lang="en-US" sz="1800" dirty="0" smtClean="0"/>
              <a:t>11 Mbps</a:t>
            </a:r>
            <a:r>
              <a:rPr lang="en-US" sz="1800" dirty="0"/>
              <a:t>)</a:t>
            </a:r>
          </a:p>
          <a:p>
            <a:pPr marL="898525" indent="0"/>
            <a:r>
              <a:rPr lang="en-US" sz="2000" dirty="0" smtClean="0"/>
              <a:t> Link </a:t>
            </a:r>
            <a:r>
              <a:rPr lang="en-US" sz="2000" dirty="0"/>
              <a:t>Budget: received power (in dBm) - RS (in dBm)</a:t>
            </a:r>
          </a:p>
          <a:p>
            <a:pPr marL="898525" indent="0"/>
            <a:r>
              <a:rPr lang="en-US" sz="2000" dirty="0" smtClean="0"/>
              <a:t> E.g</a:t>
            </a:r>
            <a:r>
              <a:rPr lang="en-US" sz="2000" dirty="0"/>
              <a:t>. RS = -82 dBm, received power = -50 dBm</a:t>
            </a:r>
          </a:p>
          <a:p>
            <a:pPr marL="1249363" indent="0"/>
            <a:r>
              <a:rPr lang="en-US" sz="1800" dirty="0" smtClean="0"/>
              <a:t> Link </a:t>
            </a:r>
            <a:r>
              <a:rPr lang="en-US" sz="1800" dirty="0"/>
              <a:t>budget = -50 – (-82) = +32 dBm</a:t>
            </a:r>
          </a:p>
          <a:p>
            <a:pPr marL="898525" indent="0"/>
            <a:r>
              <a:rPr lang="en-US" sz="2000" dirty="0" smtClean="0"/>
              <a:t> This </a:t>
            </a:r>
            <a:r>
              <a:rPr lang="en-US" sz="2000" dirty="0"/>
              <a:t>means the signal has margin of +32 dB before it </a:t>
            </a:r>
            <a:r>
              <a:rPr lang="en-US" sz="2000" dirty="0" smtClean="0"/>
              <a:t>becomes unviable</a:t>
            </a:r>
            <a:endParaRPr lang="en-US" sz="2000" dirty="0"/>
          </a:p>
          <a:p>
            <a:r>
              <a:rPr lang="en-US" sz="2400" b="1" dirty="0" smtClean="0"/>
              <a:t>Fade </a:t>
            </a:r>
            <a:r>
              <a:rPr lang="en-US" sz="2400" b="1" dirty="0"/>
              <a:t>margin: extra margin for link budget (to cope with </a:t>
            </a:r>
            <a:r>
              <a:rPr lang="en-US" sz="2400" b="1" dirty="0" smtClean="0"/>
              <a:t>multipath variation </a:t>
            </a:r>
            <a:r>
              <a:rPr lang="en-US" sz="2400" b="1" dirty="0"/>
              <a:t>in indoor/outdoor scenarios): typical [+10..+20] dB</a:t>
            </a:r>
            <a:endParaRPr lang="en-US" sz="2000" baseline="30000" dirty="0"/>
          </a:p>
        </p:txBody>
      </p:sp>
    </p:spTree>
    <p:extLst>
      <p:ext uri="{BB962C8B-B14F-4D97-AF65-F5344CB8AC3E}">
        <p14:creationId xmlns:p14="http://schemas.microsoft.com/office/powerpoint/2010/main" val="19688487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Link Budget Calculation: example</a:t>
            </a:r>
            <a:endParaRPr lang="en-US"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173" y="1783080"/>
            <a:ext cx="8921995" cy="4725353"/>
          </a:xfrm>
          <a:prstGeom prst="rect">
            <a:avLst/>
          </a:prstGeom>
        </p:spPr>
      </p:pic>
    </p:spTree>
    <p:extLst>
      <p:ext uri="{BB962C8B-B14F-4D97-AF65-F5344CB8AC3E}">
        <p14:creationId xmlns:p14="http://schemas.microsoft.com/office/powerpoint/2010/main" val="859816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Electronic components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The circuits inside pieces of electronic equipment are a bit like cities </a:t>
            </a:r>
            <a:r>
              <a:rPr lang="en-US" sz="2200" dirty="0" smtClean="0">
                <a:latin typeface="Comic Sans MS" panose="030F0702030302020204" pitchFamily="66" charset="0"/>
              </a:rPr>
              <a:t>too</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they're components </a:t>
            </a:r>
            <a:r>
              <a:rPr lang="en-US" sz="2200" dirty="0">
                <a:latin typeface="Comic Sans MS" panose="030F0702030302020204" pitchFamily="66" charset="0"/>
              </a:rPr>
              <a:t>are linked together by cables or printed metal connections (similar to streets</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electronic </a:t>
            </a:r>
            <a:r>
              <a:rPr lang="en-US" sz="2200" dirty="0">
                <a:latin typeface="Comic Sans MS" panose="030F0702030302020204" pitchFamily="66" charset="0"/>
              </a:rPr>
              <a:t>circuits are built up from a small number of standard components. </a:t>
            </a:r>
            <a:endParaRPr lang="en-US" sz="2200" dirty="0" smtClean="0">
              <a:latin typeface="Comic Sans MS" panose="030F0702030302020204" pitchFamily="66" charset="0"/>
            </a:endParaRP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you </a:t>
            </a:r>
            <a:r>
              <a:rPr lang="en-US" sz="2200" dirty="0">
                <a:latin typeface="Comic Sans MS" panose="030F0702030302020204" pitchFamily="66" charset="0"/>
              </a:rPr>
              <a:t>can put these components together in an infinite number of different places so they do an infinite number of different jobs.</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6" name="Google Shape;227;p35"/>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8234868" y="2648607"/>
            <a:ext cx="3862535" cy="3293117"/>
          </a:xfrm>
          <a:prstGeom prst="snip2DiagRect">
            <a:avLst>
              <a:gd name="adj1" fmla="val 0"/>
              <a:gd name="adj2" fmla="val 16667"/>
            </a:avLst>
          </a:prstGeom>
          <a:noFill/>
          <a:ln>
            <a:noFill/>
          </a:ln>
        </p:spPr>
      </p:pic>
    </p:spTree>
    <p:extLst>
      <p:ext uri="{BB962C8B-B14F-4D97-AF65-F5344CB8AC3E}">
        <p14:creationId xmlns:p14="http://schemas.microsoft.com/office/powerpoint/2010/main" val="2171908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Resistors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These are the simplest </a:t>
            </a:r>
            <a:r>
              <a:rPr lang="en-US" sz="2200" dirty="0" smtClean="0">
                <a:latin typeface="Comic Sans MS" panose="030F0702030302020204" pitchFamily="66" charset="0"/>
              </a:rPr>
              <a:t>components and  </a:t>
            </a:r>
            <a:r>
              <a:rPr lang="en-US" sz="2200" dirty="0">
                <a:latin typeface="Comic Sans MS" panose="030F0702030302020204" pitchFamily="66" charset="0"/>
              </a:rPr>
              <a:t>many different shapes and sizes </a:t>
            </a:r>
            <a:r>
              <a:rPr lang="fa-IR" sz="2200" dirty="0" smtClean="0">
                <a:latin typeface="Comic Sans MS" panose="030F0702030302020204" pitchFamily="66" charset="0"/>
              </a:rPr>
              <a:t> </a:t>
            </a:r>
            <a:r>
              <a:rPr lang="en-US" sz="2200" dirty="0" smtClean="0">
                <a:latin typeface="Comic Sans MS" panose="030F0702030302020204" pitchFamily="66" charset="0"/>
              </a:rPr>
              <a:t>in </a:t>
            </a:r>
            <a:r>
              <a:rPr lang="en-US" sz="2200" dirty="0">
                <a:latin typeface="Comic Sans MS" panose="030F0702030302020204" pitchFamily="66" charset="0"/>
              </a:rPr>
              <a:t>any circuit</a:t>
            </a:r>
            <a:r>
              <a:rPr lang="en-US" sz="2200" dirty="0" smtClean="0">
                <a:latin typeface="Comic Sans MS" panose="030F0702030302020204" pitchFamily="66" charset="0"/>
              </a:rPr>
              <a:t>.</a:t>
            </a:r>
            <a:endParaRPr lang="fa-IR" sz="2200" dirty="0" smtClean="0">
              <a:latin typeface="Comic Sans MS" panose="030F0702030302020204" pitchFamily="66" charset="0"/>
            </a:endParaRPr>
          </a:p>
          <a:p>
            <a:pPr algn="just"/>
            <a:endParaRPr lang="fa-IR"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Their job is to restrict the flow of electrons and reduce the current or voltage flowing by converting electrical energy into heat</a:t>
            </a:r>
            <a:r>
              <a:rPr lang="en-US" sz="2200" dirty="0" smtClean="0">
                <a:latin typeface="Comic Sans MS" panose="030F0702030302020204" pitchFamily="66" charset="0"/>
              </a:rPr>
              <a:t>.</a:t>
            </a:r>
            <a:endParaRPr lang="fa-IR" sz="2200" dirty="0" smtClean="0">
              <a:latin typeface="Comic Sans MS" panose="030F0702030302020204" pitchFamily="66" charset="0"/>
            </a:endParaRPr>
          </a:p>
          <a:p>
            <a:pPr marL="0" indent="0" algn="just">
              <a:buNone/>
            </a:pPr>
            <a:endParaRPr lang="fa-IR"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Variable resistors (also known as potentiometers) have a </a:t>
            </a:r>
            <a:r>
              <a:rPr lang="en-US" sz="2200" dirty="0" smtClean="0">
                <a:latin typeface="Comic Sans MS" panose="030F0702030302020204" pitchFamily="66" charset="0"/>
              </a:rPr>
              <a:t>dial </a:t>
            </a:r>
            <a:r>
              <a:rPr lang="en-US" sz="2200" dirty="0">
                <a:latin typeface="Comic Sans MS" panose="030F0702030302020204" pitchFamily="66" charset="0"/>
              </a:rPr>
              <a:t>control on them so they change the amount of resistance when you turn them. </a:t>
            </a:r>
            <a:endParaRPr lang="fa-IR" sz="2200" dirty="0" smtClean="0">
              <a:latin typeface="Comic Sans MS" panose="030F0702030302020204" pitchFamily="66" charset="0"/>
            </a:endParaRPr>
          </a:p>
          <a:p>
            <a:pPr marL="0" indent="0" algn="just">
              <a:buNone/>
            </a:pPr>
            <a:endParaRPr lang="fa-IR" sz="2200" dirty="0" smtClean="0">
              <a:latin typeface="Comic Sans MS" panose="030F0702030302020204" pitchFamily="66" charset="0"/>
            </a:endParaRP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6"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345214" y="2711669"/>
            <a:ext cx="3541986" cy="2894608"/>
          </a:xfrm>
          <a:prstGeom prst="snip2DiagRect">
            <a:avLst>
              <a:gd name="adj1" fmla="val 0"/>
              <a:gd name="adj2" fmla="val 16667"/>
            </a:avLst>
          </a:prstGeom>
          <a:noFill/>
          <a:ln>
            <a:noFill/>
          </a:ln>
        </p:spPr>
      </p:pic>
    </p:spTree>
    <p:extLst>
      <p:ext uri="{BB962C8B-B14F-4D97-AF65-F5344CB8AC3E}">
        <p14:creationId xmlns:p14="http://schemas.microsoft.com/office/powerpoint/2010/main" val="1985410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Diodes</a:t>
            </a:r>
          </a:p>
        </p:txBody>
      </p:sp>
      <p:sp>
        <p:nvSpPr>
          <p:cNvPr id="3" name="Content Placeholder 2"/>
          <p:cNvSpPr>
            <a:spLocks noGrp="1"/>
          </p:cNvSpPr>
          <p:nvPr>
            <p:ph idx="1"/>
          </p:nvPr>
        </p:nvSpPr>
        <p:spPr>
          <a:xfrm>
            <a:off x="115910" y="1901951"/>
            <a:ext cx="7976530" cy="4428445"/>
          </a:xfrm>
        </p:spPr>
        <p:txBody>
          <a:bodyPr>
            <a:noAutofit/>
          </a:bodyPr>
          <a:lstStyle/>
          <a:p>
            <a:pPr algn="just"/>
            <a:r>
              <a:rPr lang="en-US" sz="2200" dirty="0">
                <a:latin typeface="Comic Sans MS" panose="030F0702030302020204" pitchFamily="66" charset="0"/>
              </a:rPr>
              <a:t>The electronic equivalents of one-way </a:t>
            </a:r>
            <a:r>
              <a:rPr lang="en-US" sz="2200" dirty="0" smtClean="0">
                <a:latin typeface="Comic Sans MS" panose="030F0702030302020204" pitchFamily="66" charset="0"/>
              </a:rPr>
              <a:t>streets.</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diodes allow an electric current to flow through them in only one direction</a:t>
            </a:r>
            <a:r>
              <a:rPr lang="en-US" sz="2200" dirty="0" smtClean="0">
                <a:latin typeface="Comic Sans MS" panose="030F0702030302020204" pitchFamily="66" charset="0"/>
              </a:rPr>
              <a:t>.</a:t>
            </a:r>
          </a:p>
          <a:p>
            <a:pPr algn="just"/>
            <a:endParaRPr lang="en-US" sz="2200" dirty="0" smtClean="0">
              <a:latin typeface="Comic Sans MS" panose="030F0702030302020204" pitchFamily="66" charset="0"/>
            </a:endParaRPr>
          </a:p>
          <a:p>
            <a:pPr algn="just"/>
            <a:r>
              <a:rPr lang="en-US" sz="2200" dirty="0" smtClean="0">
                <a:latin typeface="Comic Sans MS" panose="030F0702030302020204" pitchFamily="66" charset="0"/>
              </a:rPr>
              <a:t> </a:t>
            </a:r>
            <a:r>
              <a:rPr lang="en-US" sz="2200" dirty="0">
                <a:latin typeface="Comic Sans MS" panose="030F0702030302020204" pitchFamily="66" charset="0"/>
              </a:rPr>
              <a:t>They are also known as rectifiers</a:t>
            </a:r>
            <a:r>
              <a:rPr lang="en-US" sz="2200" dirty="0" smtClean="0">
                <a:latin typeface="Comic Sans MS" panose="030F0702030302020204" pitchFamily="66" charset="0"/>
              </a:rPr>
              <a:t>.</a:t>
            </a:r>
          </a:p>
          <a:p>
            <a:pPr algn="just"/>
            <a:r>
              <a:rPr lang="en-US" sz="2200" dirty="0" smtClean="0">
                <a:latin typeface="Comic Sans MS" panose="030F0702030302020204" pitchFamily="66" charset="0"/>
              </a:rPr>
              <a:t> </a:t>
            </a:r>
          </a:p>
          <a:p>
            <a:pPr algn="just"/>
            <a:r>
              <a:rPr lang="en-US" sz="2200" dirty="0" smtClean="0">
                <a:latin typeface="Comic Sans MS" panose="030F0702030302020204" pitchFamily="66" charset="0"/>
              </a:rPr>
              <a:t>Diodes </a:t>
            </a:r>
            <a:r>
              <a:rPr lang="en-US" sz="2200" dirty="0">
                <a:latin typeface="Comic Sans MS" panose="030F0702030302020204" pitchFamily="66" charset="0"/>
              </a:rPr>
              <a:t>can be used to change alternating currents (ones flowing back and forth round a circuit, constantly swapping direction) into direct currents (ones that always flow in the same direction).</a:t>
            </a:r>
          </a:p>
        </p:txBody>
      </p:sp>
      <p:sp>
        <p:nvSpPr>
          <p:cNvPr id="7" name="TextBox 6"/>
          <p:cNvSpPr txBox="1"/>
          <p:nvPr/>
        </p:nvSpPr>
        <p:spPr>
          <a:xfrm>
            <a:off x="115910" y="639135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solidFill>
                  <a:srgbClr val="FF0000"/>
                </a:solidFill>
                <a:latin typeface="Comic Sans MS" panose="030F0702030302020204" pitchFamily="66" charset="0"/>
              </a:rPr>
              <a:t>https://www.explainthatstuff.com/electronics.html</a:t>
            </a:r>
            <a:r>
              <a:rPr lang="en-US" sz="1600" dirty="0">
                <a:latin typeface="Comic Sans MS" panose="030F0702030302020204" pitchFamily="66" charset="0"/>
              </a:rPr>
              <a:t>, </a:t>
            </a:r>
            <a:r>
              <a:rPr lang="en-US" sz="1600" dirty="0" smtClean="0">
                <a:latin typeface="Comic Sans MS" panose="030F0702030302020204" pitchFamily="66" charset="0"/>
              </a:rPr>
              <a:t>Chris </a:t>
            </a:r>
            <a:r>
              <a:rPr lang="en-US" sz="1600" dirty="0" err="1" smtClean="0">
                <a:latin typeface="Comic Sans MS" panose="030F0702030302020204" pitchFamily="66" charset="0"/>
              </a:rPr>
              <a:t>Woodford,November</a:t>
            </a:r>
            <a:r>
              <a:rPr lang="en-US" sz="1600" dirty="0" smtClean="0">
                <a:latin typeface="Comic Sans MS" panose="030F0702030302020204" pitchFamily="66" charset="0"/>
              </a:rPr>
              <a:t> </a:t>
            </a:r>
            <a:r>
              <a:rPr lang="en-US" sz="1600" dirty="0">
                <a:latin typeface="Comic Sans MS" panose="030F0702030302020204" pitchFamily="66" charset="0"/>
              </a:rPr>
              <a:t>18, 2018</a:t>
            </a:r>
            <a:endParaRPr lang="en-US" sz="1600" dirty="0">
              <a:solidFill>
                <a:srgbClr val="FF0000"/>
              </a:solidFill>
              <a:latin typeface="Comic Sans MS" panose="030F0702030302020204" pitchFamily="66" charset="0"/>
            </a:endParaRPr>
          </a:p>
        </p:txBody>
      </p:sp>
      <p:pic>
        <p:nvPicPr>
          <p:cNvPr id="8" name="Google Shape;227;p35"/>
          <p:cNvPicPr preferRelativeResize="0"/>
          <p:nvPr/>
        </p:nvPicPr>
        <p:blipFill>
          <a:blip r:embed="rId4">
            <a:extLst>
              <a:ext uri="{28A0092B-C50C-407E-A947-70E740481C1C}">
                <a14:useLocalDpi xmlns:a14="http://schemas.microsoft.com/office/drawing/2010/main" val="0"/>
              </a:ext>
            </a:extLst>
          </a:blip>
          <a:stretch>
            <a:fillRect/>
          </a:stretch>
        </p:blipFill>
        <p:spPr>
          <a:xfrm>
            <a:off x="8441400" y="2758440"/>
            <a:ext cx="3476279" cy="2693861"/>
          </a:xfrm>
          <a:prstGeom prst="snip2DiagRect">
            <a:avLst>
              <a:gd name="adj1" fmla="val 0"/>
              <a:gd name="adj2" fmla="val 16667"/>
            </a:avLst>
          </a:prstGeom>
          <a:noFill/>
          <a:ln>
            <a:noFill/>
          </a:ln>
        </p:spPr>
      </p:pic>
    </p:spTree>
    <p:extLst>
      <p:ext uri="{BB962C8B-B14F-4D97-AF65-F5344CB8AC3E}">
        <p14:creationId xmlns:p14="http://schemas.microsoft.com/office/powerpoint/2010/main" val="707809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F04D1148-F6B9-4B48-9394-9C0D0778EF7D}" vid="{BA70EDF9-374D-4B51-AE0D-8ED78ACEA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3731</TotalTime>
  <Words>5490</Words>
  <Application>Microsoft Office PowerPoint</Application>
  <PresentationFormat>Widescreen</PresentationFormat>
  <Paragraphs>660</Paragraphs>
  <Slides>67</Slides>
  <Notes>59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Arial</vt:lpstr>
      <vt:lpstr>Calibri</vt:lpstr>
      <vt:lpstr>Cambria Math</vt:lpstr>
      <vt:lpstr>Comic Sans MS</vt:lpstr>
      <vt:lpstr>Exo 2</vt:lpstr>
      <vt:lpstr>Roboto Condensed Light</vt:lpstr>
      <vt:lpstr>Symbol</vt:lpstr>
      <vt:lpstr>Wingdings</vt:lpstr>
      <vt:lpstr>Theme2</vt:lpstr>
      <vt:lpstr>Clip</vt:lpstr>
      <vt:lpstr>Internet of Things</vt:lpstr>
      <vt:lpstr>What this chapter is not?</vt:lpstr>
      <vt:lpstr>TABLE OF CONTENTS</vt:lpstr>
      <vt:lpstr>01 Electronics</vt:lpstr>
      <vt:lpstr>Introduction</vt:lpstr>
      <vt:lpstr>Analog and digital electronics</vt:lpstr>
      <vt:lpstr>Electronic components</vt:lpstr>
      <vt:lpstr>Resistors</vt:lpstr>
      <vt:lpstr>Diodes</vt:lpstr>
      <vt:lpstr>Capacitors</vt:lpstr>
      <vt:lpstr>Transistors</vt:lpstr>
      <vt:lpstr>Opto-electronic (optical electronic) components</vt:lpstr>
      <vt:lpstr>Electronic circuits</vt:lpstr>
      <vt:lpstr>02 Basic electrical quantities</vt:lpstr>
      <vt:lpstr>electrical quantities</vt:lpstr>
      <vt:lpstr>Current(I)</vt:lpstr>
      <vt:lpstr>Voltage(V)</vt:lpstr>
      <vt:lpstr>The Resistance(Ohm)</vt:lpstr>
      <vt:lpstr>Ohm’s Law</vt:lpstr>
      <vt:lpstr>Example </vt:lpstr>
      <vt:lpstr> Electrical Work (W) </vt:lpstr>
      <vt:lpstr> Power (p)</vt:lpstr>
      <vt:lpstr>Relations between quantities</vt:lpstr>
      <vt:lpstr>03 Analysis of Single-Board Computers for IoT</vt:lpstr>
      <vt:lpstr>Single Board Computer</vt:lpstr>
      <vt:lpstr>Single Board Computer</vt:lpstr>
      <vt:lpstr>Choosing a Single Board Computer</vt:lpstr>
      <vt:lpstr>Choosing a Single Board Computer</vt:lpstr>
      <vt:lpstr>Choosing a Single Board Computer</vt:lpstr>
      <vt:lpstr>Choosing a Single Board Computer</vt:lpstr>
      <vt:lpstr>Choosing a Single Board Computer</vt:lpstr>
      <vt:lpstr>PowerPoint Presentation</vt:lpstr>
      <vt:lpstr>Raspberry Pi</vt:lpstr>
      <vt:lpstr>BeagleBone Black</vt:lpstr>
      <vt:lpstr>Arduino Uno Rev3</vt:lpstr>
      <vt:lpstr>Arduino Uno Rev3</vt:lpstr>
      <vt:lpstr>PowerPoint Presentation</vt:lpstr>
      <vt:lpstr>PowerPoint Presentation</vt:lpstr>
      <vt:lpstr>SBC in IoT</vt:lpstr>
      <vt:lpstr>04 Background on wireless PHY layer</vt:lpstr>
      <vt:lpstr>Radio </vt:lpstr>
      <vt:lpstr>Frequncies Range </vt:lpstr>
      <vt:lpstr>General Frequency Ranges</vt:lpstr>
      <vt:lpstr>Spectrum Allocation for Existing Systems*</vt:lpstr>
      <vt:lpstr>Spectrum Allocation for Existing Systems*</vt:lpstr>
      <vt:lpstr>Signals </vt:lpstr>
      <vt:lpstr>Signals </vt:lpstr>
      <vt:lpstr>Signal Propagation Ranges</vt:lpstr>
      <vt:lpstr>Signal Propagation Ranges</vt:lpstr>
      <vt:lpstr>Multipath propagation</vt:lpstr>
      <vt:lpstr>Transceiver Structure: Communications Block Diagram</vt:lpstr>
      <vt:lpstr>Transceiver Structure: Communications Block Diagram</vt:lpstr>
      <vt:lpstr>04 System design (under power viewpoint)</vt:lpstr>
      <vt:lpstr>System design</vt:lpstr>
      <vt:lpstr>System design</vt:lpstr>
      <vt:lpstr>Intentional radiator and EIRP</vt:lpstr>
      <vt:lpstr>Power measurement</vt:lpstr>
      <vt:lpstr>Power measurement</vt:lpstr>
      <vt:lpstr>Power measurement</vt:lpstr>
      <vt:lpstr>Power measurement</vt:lpstr>
      <vt:lpstr>Power measurement</vt:lpstr>
      <vt:lpstr>mW - dBm: conversion table</vt:lpstr>
      <vt:lpstr>Power measurement</vt:lpstr>
      <vt:lpstr>Antennas</vt:lpstr>
      <vt:lpstr>Path Loss</vt:lpstr>
      <vt:lpstr>Link Budget Calculation</vt:lpstr>
      <vt:lpstr>Link Budget Calculation: example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 Kazemi</dc:creator>
  <cp:lastModifiedBy>jaberALU</cp:lastModifiedBy>
  <cp:revision>249</cp:revision>
  <dcterms:created xsi:type="dcterms:W3CDTF">2019-12-10T09:27:43Z</dcterms:created>
  <dcterms:modified xsi:type="dcterms:W3CDTF">2020-02-04T20:20:39Z</dcterms:modified>
</cp:coreProperties>
</file>